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20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C07E48-0AF2-4ACA-8529-118A4C183E3C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8281F7-AC8A-4341-8DF4-C8FE9D3D9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61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7551-2322-4BF5-BE72-776AB3C7308D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BCEF-0318-442A-892E-D36916C9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7551-2322-4BF5-BE72-776AB3C7308D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BCEF-0318-442A-892E-D36916C9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1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7551-2322-4BF5-BE72-776AB3C7308D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BCEF-0318-442A-892E-D36916C9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3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7551-2322-4BF5-BE72-776AB3C7308D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BCEF-0318-442A-892E-D36916C9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2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7551-2322-4BF5-BE72-776AB3C7308D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BCEF-0318-442A-892E-D36916C9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9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7551-2322-4BF5-BE72-776AB3C7308D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BCEF-0318-442A-892E-D36916C9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7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7551-2322-4BF5-BE72-776AB3C7308D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BCEF-0318-442A-892E-D36916C9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0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7551-2322-4BF5-BE72-776AB3C7308D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BCEF-0318-442A-892E-D36916C9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3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7551-2322-4BF5-BE72-776AB3C7308D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BCEF-0318-442A-892E-D36916C9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3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7551-2322-4BF5-BE72-776AB3C7308D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BCEF-0318-442A-892E-D36916C9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4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7551-2322-4BF5-BE72-776AB3C7308D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BCEF-0318-442A-892E-D36916C9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9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7551-2322-4BF5-BE72-776AB3C7308D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7BCEF-0318-442A-892E-D36916C9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5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9700"/>
            <a:ext cx="9269186" cy="4628243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uhaus 93" panose="04030905020B02020C02" pitchFamily="82" charset="0"/>
              </a:rPr>
              <a:t>Stressed </a:t>
            </a:r>
            <a:br>
              <a:rPr lang="en-US" sz="7200" dirty="0" smtClean="0">
                <a:latin typeface="Bauhaus 93" panose="04030905020B02020C02" pitchFamily="82" charset="0"/>
              </a:rPr>
            </a:br>
            <a:r>
              <a:rPr lang="en-US" sz="7200" dirty="0" smtClean="0">
                <a:latin typeface="Bauhaus 93" panose="04030905020B02020C02" pitchFamily="82" charset="0"/>
              </a:rPr>
              <a:t>Possessive Adjectives</a:t>
            </a:r>
            <a:br>
              <a:rPr lang="en-US" sz="7200" dirty="0" smtClean="0">
                <a:latin typeface="Bauhaus 93" panose="04030905020B02020C02" pitchFamily="82" charset="0"/>
              </a:rPr>
            </a:br>
            <a:r>
              <a:rPr lang="en-US" sz="7200" dirty="0" smtClean="0">
                <a:latin typeface="Bauhaus 93" panose="04030905020B02020C02" pitchFamily="82" charset="0"/>
              </a:rPr>
              <a:t>and</a:t>
            </a:r>
            <a:br>
              <a:rPr lang="en-US" sz="7200" dirty="0" smtClean="0">
                <a:latin typeface="Bauhaus 93" panose="04030905020B02020C02" pitchFamily="82" charset="0"/>
              </a:rPr>
            </a:br>
            <a:r>
              <a:rPr lang="en-US" sz="7200" dirty="0" smtClean="0">
                <a:latin typeface="Bauhaus 93" panose="04030905020B02020C02" pitchFamily="82" charset="0"/>
              </a:rPr>
              <a:t>Pronouns</a:t>
            </a:r>
            <a:endParaRPr lang="en-US" sz="7200" dirty="0">
              <a:latin typeface="Bauhaus 93" panose="04030905020B02020C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73638"/>
            <a:ext cx="9144000" cy="1655762"/>
          </a:xfrm>
        </p:spPr>
        <p:txBody>
          <a:bodyPr/>
          <a:lstStyle/>
          <a:p>
            <a:r>
              <a:rPr lang="en-US" b="1" dirty="0" err="1" smtClean="0"/>
              <a:t>Español</a:t>
            </a:r>
            <a:r>
              <a:rPr lang="en-US" b="1" dirty="0" smtClean="0"/>
              <a:t> III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28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ejemplo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7424"/>
            <a:ext cx="12103100" cy="587057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el </a:t>
            </a:r>
            <a:r>
              <a:rPr lang="en-US" dirty="0" err="1" smtClean="0"/>
              <a:t>teclado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él</a:t>
            </a:r>
            <a:r>
              <a:rPr lang="en-US" b="1" dirty="0" smtClean="0">
                <a:solidFill>
                  <a:srgbClr val="FF0000"/>
                </a:solidFill>
              </a:rPr>
              <a:t> / </a:t>
            </a:r>
            <a:r>
              <a:rPr lang="en-US" b="1" dirty="0" err="1" smtClean="0">
                <a:solidFill>
                  <a:srgbClr val="FF0000"/>
                </a:solidFill>
              </a:rPr>
              <a:t>ella</a:t>
            </a:r>
            <a:r>
              <a:rPr lang="en-US" b="1" dirty="0" smtClean="0">
                <a:solidFill>
                  <a:srgbClr val="FF0000"/>
                </a:solidFill>
              </a:rPr>
              <a:t> / </a:t>
            </a:r>
            <a:r>
              <a:rPr lang="en-US" b="1" dirty="0" err="1" smtClean="0">
                <a:solidFill>
                  <a:srgbClr val="FF0000"/>
                </a:solidFill>
              </a:rPr>
              <a:t>usted</a:t>
            </a:r>
            <a:r>
              <a:rPr lang="en-US" dirty="0" smtClean="0"/>
              <a:t>		</a:t>
            </a:r>
            <a:r>
              <a:rPr lang="en-US" i="1" dirty="0" smtClean="0"/>
              <a:t>his/her/your keyboard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</a:t>
            </a:r>
            <a:r>
              <a:rPr lang="en-US" b="1" dirty="0" smtClean="0"/>
              <a:t>l</a:t>
            </a:r>
            <a:r>
              <a:rPr lang="en-US" dirty="0" smtClean="0"/>
              <a:t> </a:t>
            </a:r>
            <a:r>
              <a:rPr lang="en-US" dirty="0" err="1" smtClean="0"/>
              <a:t>teclado</a:t>
            </a:r>
            <a:r>
              <a:rPr lang="en-US" dirty="0" smtClean="0"/>
              <a:t> </a:t>
            </a:r>
            <a:r>
              <a:rPr lang="en-US" b="1" dirty="0" err="1" smtClean="0"/>
              <a:t>suyo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el </a:t>
            </a:r>
            <a:r>
              <a:rPr lang="en-US" dirty="0" err="1" smtClean="0"/>
              <a:t>teclado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 </a:t>
            </a:r>
            <a:r>
              <a:rPr lang="en-US" b="1" dirty="0" err="1" smtClean="0">
                <a:solidFill>
                  <a:srgbClr val="FF0000"/>
                </a:solidFill>
              </a:rPr>
              <a:t>ustedes</a:t>
            </a:r>
            <a:r>
              <a:rPr lang="en-US" b="1" dirty="0" smtClean="0">
                <a:solidFill>
                  <a:srgbClr val="FF0000"/>
                </a:solidFill>
              </a:rPr>
              <a:t> / </a:t>
            </a:r>
            <a:r>
              <a:rPr lang="en-US" b="1" dirty="0" err="1" smtClean="0">
                <a:solidFill>
                  <a:srgbClr val="FF0000"/>
                </a:solidFill>
              </a:rPr>
              <a:t>ellos</a:t>
            </a:r>
            <a:r>
              <a:rPr lang="en-US" b="1" dirty="0" smtClean="0">
                <a:solidFill>
                  <a:srgbClr val="FF0000"/>
                </a:solidFill>
              </a:rPr>
              <a:t> / </a:t>
            </a:r>
            <a:r>
              <a:rPr lang="en-US" b="1" dirty="0" err="1" smtClean="0">
                <a:solidFill>
                  <a:srgbClr val="FF0000"/>
                </a:solidFill>
              </a:rPr>
              <a:t>ellas</a:t>
            </a:r>
            <a:r>
              <a:rPr lang="en-US" dirty="0" smtClean="0"/>
              <a:t>	</a:t>
            </a:r>
            <a:r>
              <a:rPr lang="en-US" i="1" dirty="0" smtClean="0"/>
              <a:t>your/their keyboard</a:t>
            </a:r>
            <a:endParaRPr lang="en-US" i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36800" y="3289300"/>
            <a:ext cx="495300" cy="132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349500" y="2044700"/>
            <a:ext cx="482600" cy="1255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28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Possessive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6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711043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en-US" sz="3200" dirty="0" smtClean="0"/>
              <a:t>Possessive </a:t>
            </a:r>
            <a:r>
              <a:rPr lang="en-US" sz="3200" dirty="0" err="1" smtClean="0"/>
              <a:t>pronuns</a:t>
            </a:r>
            <a:r>
              <a:rPr lang="en-US" sz="3200" dirty="0" smtClean="0"/>
              <a:t> (los </a:t>
            </a:r>
            <a:r>
              <a:rPr lang="en-US" sz="3200" dirty="0" err="1" smtClean="0"/>
              <a:t>pronombres</a:t>
            </a:r>
            <a:r>
              <a:rPr lang="en-US" sz="3200" dirty="0" smtClean="0"/>
              <a:t> </a:t>
            </a:r>
            <a:r>
              <a:rPr lang="en-US" sz="3200" dirty="0" err="1" smtClean="0"/>
              <a:t>posesivos</a:t>
            </a:r>
            <a:r>
              <a:rPr lang="en-US" sz="3200" dirty="0"/>
              <a:t>)</a:t>
            </a:r>
            <a:r>
              <a:rPr lang="en-US" sz="3200" dirty="0" smtClean="0"/>
              <a:t> are used to </a:t>
            </a:r>
            <a:r>
              <a:rPr lang="en-US" sz="3200" b="1" dirty="0" smtClean="0">
                <a:solidFill>
                  <a:srgbClr val="FF0000"/>
                </a:solidFill>
              </a:rPr>
              <a:t>replace a noun + [possessive adjective]</a:t>
            </a:r>
            <a:r>
              <a:rPr lang="en-US" sz="3200" dirty="0" smtClean="0"/>
              <a:t>.  In Spanish, the possessive pronouns have the </a:t>
            </a:r>
            <a:r>
              <a:rPr lang="en-US" sz="3200" b="1" dirty="0" smtClean="0">
                <a:solidFill>
                  <a:srgbClr val="FF0000"/>
                </a:solidFill>
              </a:rPr>
              <a:t>same forms </a:t>
            </a:r>
            <a:r>
              <a:rPr lang="en-US" sz="3200" dirty="0" smtClean="0"/>
              <a:t>as the stressed possessive adjectives, and they are </a:t>
            </a:r>
            <a:r>
              <a:rPr lang="en-US" sz="3200" b="1" dirty="0" smtClean="0">
                <a:solidFill>
                  <a:srgbClr val="FF0000"/>
                </a:solidFill>
              </a:rPr>
              <a:t>preceded by a definite article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980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ejemplo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0067"/>
            <a:ext cx="11936186" cy="5146675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La</a:t>
            </a:r>
            <a:r>
              <a:rPr lang="en-US" dirty="0" smtClean="0"/>
              <a:t> </a:t>
            </a:r>
            <a:r>
              <a:rPr lang="en-US" dirty="0" err="1" smtClean="0"/>
              <a:t>cámera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nuestra</a:t>
            </a:r>
            <a:r>
              <a:rPr lang="en-US" dirty="0" smtClean="0"/>
              <a:t>					</a:t>
            </a:r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nuestra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El</a:t>
            </a:r>
            <a:r>
              <a:rPr lang="en-US" dirty="0" smtClean="0"/>
              <a:t> </a:t>
            </a:r>
            <a:r>
              <a:rPr lang="en-US" dirty="0" err="1" smtClean="0"/>
              <a:t>navegador</a:t>
            </a:r>
            <a:r>
              <a:rPr lang="en-US" dirty="0" smtClean="0"/>
              <a:t> GPS </a:t>
            </a:r>
            <a:r>
              <a:rPr lang="en-US" b="1" dirty="0" err="1" smtClean="0">
                <a:solidFill>
                  <a:srgbClr val="FF0000"/>
                </a:solidFill>
              </a:rPr>
              <a:t>tuyo</a:t>
            </a:r>
            <a:r>
              <a:rPr lang="en-US" b="1" dirty="0" smtClean="0"/>
              <a:t> </a:t>
            </a:r>
            <a:r>
              <a:rPr lang="en-US" dirty="0" smtClean="0"/>
              <a:t>					</a:t>
            </a:r>
            <a:r>
              <a:rPr lang="en-US" b="1" dirty="0" smtClean="0">
                <a:solidFill>
                  <a:srgbClr val="FF0000"/>
                </a:solidFill>
              </a:rPr>
              <a:t>el </a:t>
            </a:r>
            <a:r>
              <a:rPr lang="en-US" b="1" dirty="0" err="1" smtClean="0">
                <a:solidFill>
                  <a:srgbClr val="FF0000"/>
                </a:solidFill>
              </a:rPr>
              <a:t>tuyo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Los</a:t>
            </a:r>
            <a:r>
              <a:rPr lang="en-US" dirty="0" smtClean="0"/>
              <a:t> </a:t>
            </a:r>
            <a:r>
              <a:rPr lang="en-US" dirty="0" err="1" smtClean="0"/>
              <a:t>archivos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suyos</a:t>
            </a:r>
            <a:r>
              <a:rPr lang="en-US" dirty="0" smtClean="0"/>
              <a:t>					</a:t>
            </a:r>
            <a:r>
              <a:rPr lang="en-US" b="1" dirty="0" smtClean="0">
                <a:solidFill>
                  <a:srgbClr val="FF0000"/>
                </a:solidFill>
              </a:rPr>
              <a:t>los </a:t>
            </a:r>
            <a:r>
              <a:rPr lang="en-US" b="1" dirty="0" err="1" smtClean="0">
                <a:solidFill>
                  <a:srgbClr val="FF0000"/>
                </a:solidFill>
              </a:rPr>
              <a:t>tuyos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229101" y="2171700"/>
            <a:ext cx="1992085" cy="16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261757" y="3254829"/>
            <a:ext cx="1992085" cy="16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327073" y="4298270"/>
            <a:ext cx="1992085" cy="16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69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45811"/>
            <a:ext cx="11903529" cy="65672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300000"/>
              </a:lnSpc>
              <a:buNone/>
            </a:pPr>
            <a:r>
              <a:rPr lang="en-US" sz="4400" dirty="0" smtClean="0"/>
              <a:t>A possessive pronoun agrees in 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NUMBER </a:t>
            </a:r>
            <a:r>
              <a:rPr lang="en-US" sz="4400" dirty="0" smtClean="0"/>
              <a:t>and </a:t>
            </a:r>
            <a:r>
              <a:rPr lang="en-US" sz="4400" b="1" dirty="0" smtClean="0">
                <a:solidFill>
                  <a:srgbClr val="FF0000"/>
                </a:solidFill>
              </a:rPr>
              <a:t>GENDER 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4400" dirty="0" smtClean="0"/>
              <a:t>with the noun it replaces.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495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433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 smtClean="0"/>
              <a:t>Aquí</a:t>
            </a:r>
            <a:r>
              <a:rPr lang="en-US" sz="5400" dirty="0" smtClean="0"/>
              <a:t> </a:t>
            </a:r>
            <a:r>
              <a:rPr lang="en-US" sz="5400" dirty="0" err="1" smtClean="0"/>
              <a:t>está</a:t>
            </a:r>
            <a:r>
              <a:rPr lang="en-US" sz="5400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mi </a:t>
            </a:r>
            <a:r>
              <a:rPr lang="en-US" sz="5400" b="1" dirty="0" err="1" smtClean="0">
                <a:solidFill>
                  <a:srgbClr val="FF0000"/>
                </a:solidFill>
              </a:rPr>
              <a:t>coche</a:t>
            </a:r>
            <a:r>
              <a:rPr lang="en-US" sz="5400" dirty="0" smtClean="0"/>
              <a:t>.  ¿</a:t>
            </a:r>
            <a:r>
              <a:rPr lang="en-US" sz="5400" dirty="0" err="1" smtClean="0"/>
              <a:t>Dónde</a:t>
            </a:r>
            <a:r>
              <a:rPr lang="en-US" sz="5400" dirty="0" smtClean="0"/>
              <a:t> </a:t>
            </a:r>
            <a:r>
              <a:rPr lang="en-US" sz="5400" dirty="0" err="1" smtClean="0"/>
              <a:t>está</a:t>
            </a:r>
            <a:r>
              <a:rPr lang="en-US" sz="5400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el </a:t>
            </a:r>
            <a:r>
              <a:rPr lang="en-US" sz="5400" b="1" dirty="0" err="1" smtClean="0">
                <a:solidFill>
                  <a:srgbClr val="FF0000"/>
                </a:solidFill>
              </a:rPr>
              <a:t>tuyo</a:t>
            </a:r>
            <a:r>
              <a:rPr lang="en-US" sz="5400" dirty="0" smtClean="0"/>
              <a:t>?</a:t>
            </a:r>
          </a:p>
          <a:p>
            <a:pPr marL="0" indent="0">
              <a:buNone/>
            </a:pPr>
            <a:r>
              <a:rPr lang="en-US" sz="5400" i="1" dirty="0" smtClean="0"/>
              <a:t>Here’s my car.  Where is yours?</a:t>
            </a:r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El </a:t>
            </a:r>
            <a:r>
              <a:rPr lang="en-US" sz="5400" b="1" dirty="0" err="1" smtClean="0">
                <a:solidFill>
                  <a:srgbClr val="FF0000"/>
                </a:solidFill>
              </a:rPr>
              <a:t>mío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/>
              <a:t>está</a:t>
            </a:r>
            <a:r>
              <a:rPr lang="en-US" sz="5400" dirty="0" smtClean="0"/>
              <a:t> </a:t>
            </a:r>
            <a:r>
              <a:rPr lang="en-US" sz="5400" dirty="0" err="1" smtClean="0"/>
              <a:t>en</a:t>
            </a:r>
            <a:r>
              <a:rPr lang="en-US" sz="5400" dirty="0" smtClean="0"/>
              <a:t> el taller de mi </a:t>
            </a:r>
            <a:r>
              <a:rPr lang="en-US" sz="5400" dirty="0" err="1" smtClean="0"/>
              <a:t>hermano</a:t>
            </a:r>
            <a:r>
              <a:rPr lang="en-US" sz="5400" dirty="0" smtClean="0"/>
              <a:t>.</a:t>
            </a:r>
          </a:p>
          <a:p>
            <a:pPr marL="0" indent="0">
              <a:buNone/>
            </a:pPr>
            <a:r>
              <a:rPr lang="en-US" sz="5400" i="1" dirty="0" smtClean="0"/>
              <a:t>Mine is at my brother’s garage.</a:t>
            </a:r>
            <a:endParaRPr lang="en-US" sz="5400" i="1" dirty="0"/>
          </a:p>
        </p:txBody>
      </p:sp>
    </p:spTree>
    <p:extLst>
      <p:ext uri="{BB962C8B-B14F-4D97-AF65-F5344CB8AC3E}">
        <p14:creationId xmlns:p14="http://schemas.microsoft.com/office/powerpoint/2010/main" val="8399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01500" cy="6743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¿</a:t>
            </a:r>
            <a:r>
              <a:rPr lang="en-US" sz="6600" dirty="0" err="1" smtClean="0"/>
              <a:t>Tienes</a:t>
            </a:r>
            <a:r>
              <a:rPr lang="en-US" sz="6600" dirty="0" smtClean="0"/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las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revistas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dirty="0" smtClean="0"/>
              <a:t>de Carlos?</a:t>
            </a:r>
          </a:p>
          <a:p>
            <a:pPr marL="0" indent="0">
              <a:buNone/>
            </a:pPr>
            <a:r>
              <a:rPr lang="en-US" sz="6600" i="1" dirty="0" smtClean="0"/>
              <a:t>Do you have Carlos’ magazines?</a:t>
            </a:r>
          </a:p>
          <a:p>
            <a:pPr marL="0" indent="0">
              <a:buNone/>
            </a:pPr>
            <a:endParaRPr lang="en-US" sz="6600" dirty="0"/>
          </a:p>
          <a:p>
            <a:pPr marL="0" indent="0">
              <a:buNone/>
            </a:pPr>
            <a:r>
              <a:rPr lang="en-US" sz="6600" dirty="0" smtClean="0"/>
              <a:t>No, </a:t>
            </a:r>
            <a:r>
              <a:rPr lang="en-US" sz="6600" dirty="0" err="1" smtClean="0"/>
              <a:t>pero</a:t>
            </a:r>
            <a:r>
              <a:rPr lang="en-US" sz="6600" dirty="0" smtClean="0"/>
              <a:t> </a:t>
            </a:r>
            <a:r>
              <a:rPr lang="en-US" sz="6600" dirty="0" err="1" smtClean="0"/>
              <a:t>tengo</a:t>
            </a:r>
            <a:r>
              <a:rPr lang="en-US" sz="6600" dirty="0" smtClean="0"/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las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nuestras</a:t>
            </a:r>
            <a:r>
              <a:rPr lang="en-US" sz="6600" dirty="0" smtClean="0"/>
              <a:t>.</a:t>
            </a:r>
          </a:p>
          <a:p>
            <a:pPr marL="0" indent="0">
              <a:buNone/>
            </a:pPr>
            <a:r>
              <a:rPr lang="en-US" sz="6600" i="1" dirty="0" smtClean="0"/>
              <a:t>No, but I have ours.</a:t>
            </a:r>
            <a:endParaRPr lang="en-US" sz="6600" i="1" dirty="0"/>
          </a:p>
        </p:txBody>
      </p:sp>
    </p:spTree>
    <p:extLst>
      <p:ext uri="{BB962C8B-B14F-4D97-AF65-F5344CB8AC3E}">
        <p14:creationId xmlns:p14="http://schemas.microsoft.com/office/powerpoint/2010/main" val="406730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204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Punto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486"/>
            <a:ext cx="12192000" cy="623751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4000" dirty="0" smtClean="0"/>
              <a:t>Spanish has two types of possessive adjectives:  the unstressed (short) and stressed (long).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sz="4000" dirty="0" smtClean="0"/>
              <a:t>The stressed forms are used for emphasis or to express </a:t>
            </a:r>
            <a:r>
              <a:rPr lang="en-US" sz="4000" b="1" dirty="0" smtClean="0">
                <a:solidFill>
                  <a:srgbClr val="FF0000"/>
                </a:solidFill>
              </a:rPr>
              <a:t>of mine</a:t>
            </a:r>
            <a:r>
              <a:rPr lang="en-US" sz="4000" dirty="0" smtClean="0"/>
              <a:t>, </a:t>
            </a:r>
            <a:r>
              <a:rPr lang="en-US" sz="4000" b="1" dirty="0" smtClean="0">
                <a:solidFill>
                  <a:srgbClr val="FF0000"/>
                </a:solidFill>
              </a:rPr>
              <a:t>of yours</a:t>
            </a:r>
            <a:r>
              <a:rPr lang="en-US" sz="4000" dirty="0" smtClean="0"/>
              <a:t>, </a:t>
            </a:r>
            <a:r>
              <a:rPr lang="en-US" sz="4000" b="1" dirty="0" smtClean="0">
                <a:solidFill>
                  <a:srgbClr val="FF0000"/>
                </a:solidFill>
              </a:rPr>
              <a:t>of ours</a:t>
            </a:r>
            <a:r>
              <a:rPr lang="en-US" sz="4000" dirty="0" smtClean="0"/>
              <a:t>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5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17600"/>
            <a:ext cx="5181600" cy="50593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mío</a:t>
            </a:r>
            <a:r>
              <a:rPr lang="en-US" dirty="0" smtClean="0"/>
              <a:t>, </a:t>
            </a:r>
            <a:r>
              <a:rPr lang="en-US" dirty="0" err="1" smtClean="0"/>
              <a:t>mía</a:t>
            </a:r>
            <a:r>
              <a:rPr lang="en-US" dirty="0" smtClean="0"/>
              <a:t>, </a:t>
            </a:r>
            <a:r>
              <a:rPr lang="en-US" dirty="0" err="1" smtClean="0"/>
              <a:t>míos</a:t>
            </a:r>
            <a:r>
              <a:rPr lang="en-US" dirty="0" smtClean="0"/>
              <a:t>, </a:t>
            </a:r>
            <a:r>
              <a:rPr lang="en-US" dirty="0" err="1" smtClean="0"/>
              <a:t>mías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y; (of) mine</a:t>
            </a:r>
          </a:p>
          <a:p>
            <a:endParaRPr lang="en-US" dirty="0"/>
          </a:p>
          <a:p>
            <a:r>
              <a:rPr lang="en-US" dirty="0" err="1"/>
              <a:t>t</a:t>
            </a:r>
            <a:r>
              <a:rPr lang="en-US" dirty="0" err="1" smtClean="0"/>
              <a:t>uyo</a:t>
            </a:r>
            <a:r>
              <a:rPr lang="en-US" dirty="0" smtClean="0"/>
              <a:t>, </a:t>
            </a:r>
            <a:r>
              <a:rPr lang="en-US" dirty="0" err="1" smtClean="0"/>
              <a:t>tuya</a:t>
            </a:r>
            <a:r>
              <a:rPr lang="en-US" dirty="0" smtClean="0"/>
              <a:t>, </a:t>
            </a:r>
            <a:r>
              <a:rPr lang="en-US" dirty="0" err="1" smtClean="0"/>
              <a:t>tuyos</a:t>
            </a:r>
            <a:r>
              <a:rPr lang="en-US" dirty="0" smtClean="0"/>
              <a:t>, </a:t>
            </a:r>
            <a:r>
              <a:rPr lang="en-US" dirty="0" err="1" smtClean="0"/>
              <a:t>tuyas</a:t>
            </a:r>
            <a:endParaRPr lang="en-US" dirty="0" smtClean="0"/>
          </a:p>
          <a:p>
            <a:r>
              <a:rPr lang="en-US" dirty="0"/>
              <a:t>y</a:t>
            </a:r>
            <a:r>
              <a:rPr lang="en-US" dirty="0" smtClean="0"/>
              <a:t>our; (of) yours</a:t>
            </a:r>
          </a:p>
          <a:p>
            <a:endParaRPr lang="en-US" dirty="0"/>
          </a:p>
          <a:p>
            <a:r>
              <a:rPr lang="en-US" dirty="0" err="1"/>
              <a:t>s</a:t>
            </a:r>
            <a:r>
              <a:rPr lang="en-US" dirty="0" err="1" smtClean="0"/>
              <a:t>uyo</a:t>
            </a:r>
            <a:r>
              <a:rPr lang="en-US" dirty="0" smtClean="0"/>
              <a:t>, </a:t>
            </a:r>
            <a:r>
              <a:rPr lang="en-US" dirty="0" err="1" smtClean="0"/>
              <a:t>suya</a:t>
            </a:r>
            <a:r>
              <a:rPr lang="en-US" dirty="0" smtClean="0"/>
              <a:t>, </a:t>
            </a:r>
            <a:r>
              <a:rPr lang="en-US" dirty="0" err="1" smtClean="0"/>
              <a:t>suyos</a:t>
            </a:r>
            <a:r>
              <a:rPr lang="en-US" dirty="0" smtClean="0"/>
              <a:t>, </a:t>
            </a:r>
            <a:r>
              <a:rPr lang="en-US" dirty="0" err="1" smtClean="0"/>
              <a:t>suyas</a:t>
            </a:r>
            <a:endParaRPr lang="en-US" dirty="0" smtClean="0"/>
          </a:p>
          <a:p>
            <a:r>
              <a:rPr lang="en-US" dirty="0"/>
              <a:t>y</a:t>
            </a:r>
            <a:r>
              <a:rPr lang="en-US" dirty="0" smtClean="0"/>
              <a:t>our, (of) yours</a:t>
            </a:r>
          </a:p>
          <a:p>
            <a:r>
              <a:rPr lang="en-US" dirty="0"/>
              <a:t>h</a:t>
            </a:r>
            <a:r>
              <a:rPr lang="en-US" dirty="0" smtClean="0"/>
              <a:t>is, (of) his</a:t>
            </a:r>
          </a:p>
          <a:p>
            <a:r>
              <a:rPr lang="en-US" dirty="0" smtClean="0"/>
              <a:t>her, (of) hers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17600"/>
            <a:ext cx="5842000" cy="50593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uestro</a:t>
            </a:r>
            <a:r>
              <a:rPr lang="en-US" dirty="0" smtClean="0"/>
              <a:t>, </a:t>
            </a:r>
            <a:r>
              <a:rPr lang="en-US" dirty="0" err="1" smtClean="0"/>
              <a:t>nuestra</a:t>
            </a:r>
            <a:r>
              <a:rPr lang="en-US" dirty="0" smtClean="0"/>
              <a:t>, </a:t>
            </a:r>
            <a:r>
              <a:rPr lang="en-US" dirty="0" err="1" smtClean="0"/>
              <a:t>nuestros</a:t>
            </a:r>
            <a:r>
              <a:rPr lang="en-US" dirty="0" smtClean="0"/>
              <a:t>, </a:t>
            </a:r>
            <a:r>
              <a:rPr lang="en-US" dirty="0" err="1" smtClean="0"/>
              <a:t>nuestras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ur, (of) ours</a:t>
            </a:r>
          </a:p>
          <a:p>
            <a:endParaRPr lang="en-US" dirty="0"/>
          </a:p>
          <a:p>
            <a:r>
              <a:rPr lang="en-US" dirty="0" err="1"/>
              <a:t>v</a:t>
            </a:r>
            <a:r>
              <a:rPr lang="en-US" dirty="0" err="1" smtClean="0"/>
              <a:t>uestro</a:t>
            </a:r>
            <a:r>
              <a:rPr lang="en-US" dirty="0" smtClean="0"/>
              <a:t>, </a:t>
            </a:r>
            <a:r>
              <a:rPr lang="en-US" dirty="0" err="1" smtClean="0"/>
              <a:t>vuestra</a:t>
            </a:r>
            <a:r>
              <a:rPr lang="en-US" dirty="0" smtClean="0"/>
              <a:t>, </a:t>
            </a:r>
            <a:r>
              <a:rPr lang="en-US" dirty="0" err="1" smtClean="0"/>
              <a:t>vuestros</a:t>
            </a:r>
            <a:r>
              <a:rPr lang="en-US" dirty="0" smtClean="0"/>
              <a:t>, </a:t>
            </a:r>
            <a:r>
              <a:rPr lang="en-US" dirty="0" err="1" smtClean="0"/>
              <a:t>vuestras</a:t>
            </a:r>
            <a:endParaRPr lang="en-US" dirty="0" smtClean="0"/>
          </a:p>
          <a:p>
            <a:r>
              <a:rPr lang="en-US" dirty="0"/>
              <a:t>y</a:t>
            </a:r>
            <a:r>
              <a:rPr lang="en-US" dirty="0" smtClean="0"/>
              <a:t>our, (of) yours</a:t>
            </a:r>
          </a:p>
          <a:p>
            <a:endParaRPr lang="en-US" dirty="0"/>
          </a:p>
          <a:p>
            <a:r>
              <a:rPr lang="en-US" dirty="0" err="1" smtClean="0"/>
              <a:t>suyo</a:t>
            </a:r>
            <a:r>
              <a:rPr lang="en-US" dirty="0" smtClean="0"/>
              <a:t>, </a:t>
            </a:r>
            <a:r>
              <a:rPr lang="en-US" dirty="0" err="1" smtClean="0"/>
              <a:t>suya</a:t>
            </a:r>
            <a:r>
              <a:rPr lang="en-US" dirty="0" smtClean="0"/>
              <a:t>, </a:t>
            </a:r>
            <a:r>
              <a:rPr lang="en-US" dirty="0" err="1" smtClean="0"/>
              <a:t>suyos</a:t>
            </a:r>
            <a:r>
              <a:rPr lang="en-US" dirty="0" smtClean="0"/>
              <a:t>, </a:t>
            </a:r>
            <a:r>
              <a:rPr lang="en-US" dirty="0" err="1" smtClean="0"/>
              <a:t>suyas</a:t>
            </a:r>
            <a:endParaRPr lang="en-US" dirty="0" smtClean="0"/>
          </a:p>
          <a:p>
            <a:r>
              <a:rPr lang="en-US" dirty="0"/>
              <a:t>y</a:t>
            </a:r>
            <a:r>
              <a:rPr lang="en-US" dirty="0" smtClean="0"/>
              <a:t>our, (of) yours, their, (of) theirs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1800" y="228600"/>
            <a:ext cx="1135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STRESSED POSSESSIVE ADJECTIVES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3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¡</a:t>
            </a:r>
            <a:r>
              <a:rPr lang="en-US" b="1" dirty="0" err="1" smtClean="0">
                <a:solidFill>
                  <a:srgbClr val="FF0000"/>
                </a:solidFill>
              </a:rPr>
              <a:t>Atención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000124"/>
            <a:ext cx="11874500" cy="570547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Used </a:t>
            </a:r>
            <a:r>
              <a:rPr lang="en-US" smtClean="0"/>
              <a:t>with </a:t>
            </a:r>
            <a:r>
              <a:rPr lang="en-US" b="1" smtClean="0"/>
              <a:t>un/</a:t>
            </a:r>
            <a:r>
              <a:rPr lang="en-US" b="1" dirty="0" err="1" smtClean="0"/>
              <a:t>una</a:t>
            </a:r>
            <a:r>
              <a:rPr lang="en-US" dirty="0" smtClean="0"/>
              <a:t>, these possessives are similar in meaning to the English expression </a:t>
            </a:r>
            <a:r>
              <a:rPr lang="en-US" b="1" dirty="0" smtClean="0">
                <a:solidFill>
                  <a:srgbClr val="FF0000"/>
                </a:solidFill>
              </a:rPr>
              <a:t>of mine/your/etc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Juan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smtClean="0"/>
              <a:t>un</a:t>
            </a:r>
            <a:r>
              <a:rPr lang="en-US" dirty="0" smtClean="0"/>
              <a:t> amigo </a:t>
            </a:r>
            <a:r>
              <a:rPr lang="en-US" b="1" dirty="0" err="1" smtClean="0"/>
              <a:t>mío</a:t>
            </a:r>
            <a:r>
              <a:rPr lang="en-US" dirty="0" smtClean="0"/>
              <a:t>.				</a:t>
            </a:r>
            <a:r>
              <a:rPr lang="en-US" i="1" dirty="0" smtClean="0"/>
              <a:t>Juan is a friend </a:t>
            </a:r>
            <a:r>
              <a:rPr lang="en-US" b="1" i="1" dirty="0" smtClean="0">
                <a:solidFill>
                  <a:srgbClr val="FF0000"/>
                </a:solidFill>
              </a:rPr>
              <a:t>of mine</a:t>
            </a:r>
            <a:r>
              <a:rPr lang="en-US" i="1" dirty="0" smtClean="0"/>
              <a:t>.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compañera</a:t>
            </a:r>
            <a:r>
              <a:rPr lang="en-US" dirty="0" smtClean="0"/>
              <a:t> </a:t>
            </a:r>
            <a:r>
              <a:rPr lang="en-US" b="1" dirty="0" err="1" smtClean="0"/>
              <a:t>nuestra</a:t>
            </a:r>
            <a:r>
              <a:rPr lang="en-US" dirty="0" smtClean="0"/>
              <a:t>.		</a:t>
            </a:r>
            <a:r>
              <a:rPr lang="en-US" i="1" dirty="0" smtClean="0"/>
              <a:t>She is a classmate </a:t>
            </a:r>
            <a:r>
              <a:rPr lang="en-US" b="1" i="1" dirty="0" smtClean="0">
                <a:solidFill>
                  <a:srgbClr val="FF0000"/>
                </a:solidFill>
              </a:rPr>
              <a:t>of ours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245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" y="0"/>
            <a:ext cx="12001500" cy="6705600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3200" dirty="0" smtClean="0"/>
              <a:t>Stressed possessive adjectives agree in </a:t>
            </a:r>
            <a:r>
              <a:rPr lang="en-US" sz="3200" b="1" dirty="0" smtClean="0">
                <a:solidFill>
                  <a:srgbClr val="FF0000"/>
                </a:solidFill>
              </a:rPr>
              <a:t>GENDER</a:t>
            </a:r>
            <a:r>
              <a:rPr lang="en-US" sz="3200" dirty="0" smtClean="0"/>
              <a:t> and </a:t>
            </a:r>
            <a:r>
              <a:rPr lang="en-US" sz="3200" b="1" dirty="0" smtClean="0">
                <a:solidFill>
                  <a:srgbClr val="FF0000"/>
                </a:solidFill>
              </a:rPr>
              <a:t>NUMBER</a:t>
            </a:r>
            <a:r>
              <a:rPr lang="en-US" sz="3200" dirty="0" smtClean="0"/>
              <a:t> with </a:t>
            </a:r>
            <a:r>
              <a:rPr lang="en-US" sz="3200" b="1" dirty="0" smtClean="0">
                <a:solidFill>
                  <a:srgbClr val="FF0000"/>
                </a:solidFill>
              </a:rPr>
              <a:t>the NOUNS THEY MODIFY</a:t>
            </a:r>
            <a:r>
              <a:rPr lang="en-US" sz="3200" dirty="0" smtClean="0"/>
              <a:t>. 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sz="3200" dirty="0" smtClean="0"/>
              <a:t>While unstressed possessive adjectives are placed before the noun, stressed possessive adjectives are placed </a:t>
            </a:r>
            <a:r>
              <a:rPr lang="en-US" sz="3200" b="1" dirty="0" smtClean="0">
                <a:solidFill>
                  <a:srgbClr val="FF0000"/>
                </a:solidFill>
              </a:rPr>
              <a:t>AFTER</a:t>
            </a:r>
            <a:r>
              <a:rPr lang="en-US" sz="3200" dirty="0" smtClean="0"/>
              <a:t> the noun they modify.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914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0515600" cy="1325563"/>
          </a:xfrm>
        </p:spPr>
        <p:txBody>
          <a:bodyPr/>
          <a:lstStyle/>
          <a:p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ejemplo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7424"/>
            <a:ext cx="12001500" cy="570547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s</a:t>
            </a:r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 </a:t>
            </a:r>
            <a:r>
              <a:rPr lang="en-US" dirty="0" err="1" smtClean="0"/>
              <a:t>impresora</a:t>
            </a:r>
            <a:r>
              <a:rPr lang="en-US" dirty="0" smtClean="0"/>
              <a:t>						la </a:t>
            </a:r>
            <a:r>
              <a:rPr lang="en-US" dirty="0" err="1" smtClean="0"/>
              <a:t>impresora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suya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/>
              <a:t>h</a:t>
            </a:r>
            <a:r>
              <a:rPr lang="en-US" i="1" dirty="0" smtClean="0"/>
              <a:t>er printer	</a:t>
            </a:r>
            <a:r>
              <a:rPr lang="en-US" dirty="0" smtClean="0"/>
              <a:t>						</a:t>
            </a:r>
            <a:r>
              <a:rPr lang="en-US" i="1" dirty="0" smtClean="0"/>
              <a:t>her printer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n</a:t>
            </a:r>
            <a:r>
              <a:rPr lang="en-US" b="1" dirty="0" err="1" smtClean="0">
                <a:solidFill>
                  <a:srgbClr val="FF0000"/>
                </a:solidFill>
              </a:rPr>
              <a:t>uestros</a:t>
            </a:r>
            <a:r>
              <a:rPr lang="en-US" dirty="0" smtClean="0"/>
              <a:t> </a:t>
            </a:r>
            <a:r>
              <a:rPr lang="en-US" dirty="0" err="1" smtClean="0"/>
              <a:t>televisores</a:t>
            </a:r>
            <a:r>
              <a:rPr lang="en-US" dirty="0" smtClean="0"/>
              <a:t>					los </a:t>
            </a:r>
            <a:r>
              <a:rPr lang="en-US" dirty="0" err="1" smtClean="0"/>
              <a:t>televisores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nuestros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/>
              <a:t>o</a:t>
            </a:r>
            <a:r>
              <a:rPr lang="en-US" i="1" dirty="0" smtClean="0"/>
              <a:t>ur televisions</a:t>
            </a:r>
            <a:r>
              <a:rPr lang="en-US" dirty="0" smtClean="0"/>
              <a:t>						</a:t>
            </a:r>
            <a:r>
              <a:rPr lang="en-US" i="1" dirty="0" smtClean="0"/>
              <a:t>our televisions</a:t>
            </a:r>
            <a:endParaRPr lang="en-US" i="1" dirty="0"/>
          </a:p>
        </p:txBody>
      </p:sp>
      <p:sp>
        <p:nvSpPr>
          <p:cNvPr id="4" name="Right Arrow 3"/>
          <p:cNvSpPr/>
          <p:nvPr/>
        </p:nvSpPr>
        <p:spPr>
          <a:xfrm>
            <a:off x="3517900" y="1968500"/>
            <a:ext cx="3479800" cy="11069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517900" y="3696144"/>
            <a:ext cx="3479800" cy="11069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6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925300" cy="6565900"/>
          </a:xfrm>
        </p:spPr>
        <p:txBody>
          <a:bodyPr>
            <a:noAutofit/>
          </a:bodyPr>
          <a:lstStyle/>
          <a:p>
            <a:pPr marL="0" indent="0">
              <a:lnSpc>
                <a:spcPct val="300000"/>
              </a:lnSpc>
              <a:buNone/>
            </a:pPr>
            <a:r>
              <a:rPr lang="en-US" sz="3600" dirty="0" smtClean="0"/>
              <a:t>A definite article (</a:t>
            </a:r>
            <a:r>
              <a:rPr lang="en-US" sz="3600" b="1" dirty="0" smtClean="0">
                <a:solidFill>
                  <a:srgbClr val="FF0000"/>
                </a:solidFill>
              </a:rPr>
              <a:t>el, la, los, </a:t>
            </a:r>
            <a:r>
              <a:rPr lang="en-US" sz="3600" b="1" dirty="0" err="1" smtClean="0">
                <a:solidFill>
                  <a:srgbClr val="FF0000"/>
                </a:solidFill>
              </a:rPr>
              <a:t>las</a:t>
            </a:r>
            <a:r>
              <a:rPr lang="en-US" sz="3600" dirty="0" smtClean="0"/>
              <a:t>), indefinite article (</a:t>
            </a:r>
            <a:r>
              <a:rPr lang="en-US" sz="3600" b="1" dirty="0" smtClean="0">
                <a:solidFill>
                  <a:srgbClr val="FF0000"/>
                </a:solidFill>
              </a:rPr>
              <a:t>un, </a:t>
            </a:r>
            <a:r>
              <a:rPr lang="en-US" sz="3600" b="1" dirty="0" err="1" smtClean="0">
                <a:solidFill>
                  <a:srgbClr val="FF0000"/>
                </a:solidFill>
              </a:rPr>
              <a:t>una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unos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unas</a:t>
            </a:r>
            <a:r>
              <a:rPr lang="en-US" sz="3600" dirty="0" smtClean="0"/>
              <a:t>), or a demonstrative adjective (</a:t>
            </a:r>
            <a:r>
              <a:rPr lang="en-US" sz="3600" b="1" dirty="0" err="1" smtClean="0">
                <a:solidFill>
                  <a:srgbClr val="FF0000"/>
                </a:solidFill>
              </a:rPr>
              <a:t>esto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estas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estas</a:t>
            </a:r>
            <a:r>
              <a:rPr lang="en-US" sz="3600" dirty="0" smtClean="0"/>
              <a:t>, etc.) usually </a:t>
            </a:r>
            <a:r>
              <a:rPr lang="en-US" sz="3600" b="1" u="sng" dirty="0" smtClean="0">
                <a:solidFill>
                  <a:srgbClr val="FF0000"/>
                </a:solidFill>
              </a:rPr>
              <a:t>PRECEEDS</a:t>
            </a:r>
            <a:r>
              <a:rPr lang="en-US" sz="3600" dirty="0" smtClean="0"/>
              <a:t> a noun modified by a stressed possessive adjective.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621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5"/>
            <a:ext cx="10515600" cy="1325563"/>
          </a:xfrm>
        </p:spPr>
        <p:txBody>
          <a:bodyPr/>
          <a:lstStyle/>
          <a:p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ejemplo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5524"/>
            <a:ext cx="12014200" cy="583247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b="1" dirty="0" err="1" smtClean="0">
                <a:solidFill>
                  <a:srgbClr val="FF0000"/>
                </a:solidFill>
              </a:rPr>
              <a:t>unos</a:t>
            </a:r>
            <a:r>
              <a:rPr lang="en-US" dirty="0" smtClean="0"/>
              <a:t> discos </a:t>
            </a:r>
            <a:r>
              <a:rPr lang="en-US" dirty="0" err="1" smtClean="0"/>
              <a:t>compactos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tuyos</a:t>
            </a:r>
            <a:r>
              <a:rPr lang="en-US" dirty="0" smtClean="0"/>
              <a:t>.	</a:t>
            </a:r>
            <a:r>
              <a:rPr lang="en-US" i="1" dirty="0" smtClean="0"/>
              <a:t>I love some of your CDs.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 </a:t>
            </a:r>
            <a:r>
              <a:rPr lang="en-US" dirty="0" err="1" smtClean="0"/>
              <a:t>encantan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los</a:t>
            </a:r>
            <a:r>
              <a:rPr lang="en-US" dirty="0" smtClean="0"/>
              <a:t> discos </a:t>
            </a:r>
            <a:r>
              <a:rPr lang="en-US" dirty="0" err="1" smtClean="0"/>
              <a:t>compactos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tuyos</a:t>
            </a:r>
            <a:r>
              <a:rPr lang="en-US" dirty="0" smtClean="0"/>
              <a:t>.	</a:t>
            </a:r>
            <a:r>
              <a:rPr lang="en-US" i="1" dirty="0" smtClean="0"/>
              <a:t>I love your CDs.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b="1" dirty="0" err="1" smtClean="0">
                <a:solidFill>
                  <a:srgbClr val="FF0000"/>
                </a:solidFill>
              </a:rPr>
              <a:t>estos</a:t>
            </a:r>
            <a:r>
              <a:rPr lang="en-US" dirty="0" smtClean="0"/>
              <a:t> discos </a:t>
            </a:r>
            <a:r>
              <a:rPr lang="en-US" dirty="0" err="1" smtClean="0"/>
              <a:t>compactos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tuyos</a:t>
            </a:r>
            <a:r>
              <a:rPr lang="en-US" dirty="0" smtClean="0"/>
              <a:t>.	</a:t>
            </a:r>
            <a:r>
              <a:rPr lang="en-US" i="1" dirty="0" smtClean="0"/>
              <a:t>I love these CDs of yours.</a:t>
            </a:r>
            <a:endParaRPr lang="en-US" i="1" dirty="0"/>
          </a:p>
        </p:txBody>
      </p:sp>
      <p:sp>
        <p:nvSpPr>
          <p:cNvPr id="4" name="Right Arrow 3"/>
          <p:cNvSpPr/>
          <p:nvPr/>
        </p:nvSpPr>
        <p:spPr>
          <a:xfrm>
            <a:off x="2324100" y="21087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394204" y="30866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382012" y="40645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01500" cy="6756400"/>
          </a:xfrm>
        </p:spPr>
        <p:txBody>
          <a:bodyPr>
            <a:normAutofit/>
          </a:bodyPr>
          <a:lstStyle/>
          <a:p>
            <a:pPr marL="0" indent="0">
              <a:lnSpc>
                <a:spcPct val="300000"/>
              </a:lnSpc>
              <a:buNone/>
            </a:pPr>
            <a:r>
              <a:rPr lang="en-US" sz="4000" dirty="0" smtClean="0"/>
              <a:t>Since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suyo</a:t>
            </a:r>
            <a:r>
              <a:rPr lang="en-US" sz="4000" dirty="0" smtClean="0"/>
              <a:t>,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suya</a:t>
            </a:r>
            <a:r>
              <a:rPr lang="en-US" sz="4000" dirty="0" smtClean="0"/>
              <a:t>, </a:t>
            </a:r>
            <a:r>
              <a:rPr lang="en-US" sz="4000" b="1" dirty="0" err="1" smtClean="0"/>
              <a:t>suyos</a:t>
            </a:r>
            <a:r>
              <a:rPr lang="en-US" sz="4000" dirty="0" smtClean="0"/>
              <a:t>, and </a:t>
            </a:r>
            <a:r>
              <a:rPr lang="en-US" sz="4000" b="1" dirty="0" err="1" smtClean="0"/>
              <a:t>suyas</a:t>
            </a:r>
            <a:r>
              <a:rPr lang="en-US" sz="4000" dirty="0" smtClean="0"/>
              <a:t> have </a:t>
            </a:r>
            <a:r>
              <a:rPr lang="en-US" sz="4000" b="1" dirty="0" smtClean="0">
                <a:solidFill>
                  <a:srgbClr val="FF0000"/>
                </a:solidFill>
              </a:rPr>
              <a:t>more than one meaning</a:t>
            </a:r>
            <a:r>
              <a:rPr lang="en-US" sz="4000" dirty="0" smtClean="0"/>
              <a:t>, you can avoid confusion by using the construction: </a:t>
            </a:r>
            <a:r>
              <a:rPr lang="en-US" sz="4000" b="1" dirty="0" smtClean="0"/>
              <a:t>[article] + [noun] + de + [subject pronoun]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573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431</Words>
  <Application>Microsoft Office PowerPoint</Application>
  <PresentationFormat>Widescreen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Bauhaus 93</vt:lpstr>
      <vt:lpstr>Calibri</vt:lpstr>
      <vt:lpstr>Calibri Light</vt:lpstr>
      <vt:lpstr>Office Theme</vt:lpstr>
      <vt:lpstr>Stressed  Possessive Adjectives and Pronouns</vt:lpstr>
      <vt:lpstr>Punto #1</vt:lpstr>
      <vt:lpstr>PowerPoint Presentation</vt:lpstr>
      <vt:lpstr>¡Atención!</vt:lpstr>
      <vt:lpstr>PowerPoint Presentation</vt:lpstr>
      <vt:lpstr>Por ejemplo…</vt:lpstr>
      <vt:lpstr>PowerPoint Presentation</vt:lpstr>
      <vt:lpstr>Por ejemplo…</vt:lpstr>
      <vt:lpstr>PowerPoint Presentation</vt:lpstr>
      <vt:lpstr>Por ejemplo…</vt:lpstr>
      <vt:lpstr>Possessive Pronouns</vt:lpstr>
      <vt:lpstr>PowerPoint Presentation</vt:lpstr>
      <vt:lpstr>Por ejemplo…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Stressed  Possessive Adjectives and Pronouns</dc:title>
  <dc:creator>Amanda Ford</dc:creator>
  <cp:lastModifiedBy>Amanda Ford</cp:lastModifiedBy>
  <cp:revision>10</cp:revision>
  <cp:lastPrinted>2016-04-27T15:48:00Z</cp:lastPrinted>
  <dcterms:created xsi:type="dcterms:W3CDTF">2016-04-27T13:23:23Z</dcterms:created>
  <dcterms:modified xsi:type="dcterms:W3CDTF">2016-04-28T13:13:28Z</dcterms:modified>
</cp:coreProperties>
</file>