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66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33" d="100"/>
          <a:sy n="33" d="100"/>
        </p:scale>
        <p:origin x="-1326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66" y="-90"/>
      </p:cViewPr>
      <p:guideLst>
        <p:guide orient="horz" pos="289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811105-BB17-4FDD-9BD3-EBB7DA25D7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97E550-BB30-4FFF-85CA-2B74CEF413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16909-ABBA-4AF3-AD40-368177DBBEE7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F5C22-98F8-4993-9490-A9551E603223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36094-9094-41DD-A5C0-342CC924F56D}" type="slidenum">
              <a:rPr lang="en-US"/>
              <a:pPr/>
              <a:t>23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42990-D714-45BB-A513-B0A709CD7CC3}" type="slidenum">
              <a:rPr lang="en-US"/>
              <a:pPr/>
              <a:t>24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12E38-80D9-4BBF-99B5-0AEA974AAAFB}" type="slidenum">
              <a:rPr lang="en-US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12B23-384E-4A7E-8A76-DC67CB97ADDD}" type="slidenum">
              <a:rPr lang="en-US"/>
              <a:pPr/>
              <a:t>26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4897B-3653-4FC2-93D3-F97C3918BFE0}" type="slidenum">
              <a:rPr lang="en-US"/>
              <a:pPr/>
              <a:t>27</a:t>
            </a:fld>
            <a:endParaRPr lang="en-US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C7CCF-C896-4EB3-A462-6E24E00A4F57}" type="slidenum">
              <a:rPr lang="en-US"/>
              <a:pPr/>
              <a:t>28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0468E-9701-47E0-8D27-A30481CE0C0F}" type="slidenum">
              <a:rPr lang="en-US"/>
              <a:pPr/>
              <a:t>29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0316F-F411-470C-837E-36169EFE4AED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0BBCB-12CC-4C67-991F-0AF0D8E508E0}" type="slidenum">
              <a:rPr lang="en-US"/>
              <a:pPr/>
              <a:t>10</a:t>
            </a:fld>
            <a:endParaRPr lang="en-US"/>
          </a:p>
        </p:txBody>
      </p:sp>
      <p:sp>
        <p:nvSpPr>
          <p:cNvPr id="6861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D719A-E5A8-43CD-AD95-183676A551EB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C3738-B681-4B16-ABF5-5D8E0A5B4949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9673A-57EF-4A6D-8949-4D6425A0856F}" type="slidenum">
              <a:rPr lang="en-US"/>
              <a:pPr/>
              <a:t>18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93B05-B17A-4472-9336-1833E4EB1C0F}" type="slidenum">
              <a:rPr lang="en-US"/>
              <a:pPr/>
              <a:t>19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1CD36-62F0-4390-ADBC-D2DC07E54B59}" type="slidenum">
              <a:rPr lang="en-US"/>
              <a:pPr/>
              <a:t>20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4BB90-FAC1-4C95-827B-B2E169AE13D6}" type="slidenum">
              <a:rPr lang="en-US"/>
              <a:pPr/>
              <a:t>21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8A2BCF3-A204-41E7-AEF4-59DD2C4EC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501C2-8BCA-4AC0-9592-B6B4246FA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E5329-4112-440B-81B6-7A9C8605B8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CDCCC3-D9AE-4A5E-BBC4-B8E87CB75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1EC1F5-B5E0-46C5-A6F8-C166BDA32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D44C-0CEC-498B-B48E-20DD5253C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6358C-9998-4D13-99E9-48F0058DD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A240-21E6-4612-9B65-726521939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2B67-0AC2-4957-BB57-3C5F50BE9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AA42B-0ECF-492E-8A55-639551899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5F223-6C13-42E5-8AD5-2946671EC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B4C94-455A-426E-BC2F-CF3DA3C47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13D88-0600-4CA4-B87C-649802DAB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fld id="{828DE6A3-0FBA-41FE-9381-046E3FDA74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8945563" cy="1143000"/>
          </a:xfrm>
        </p:spPr>
        <p:txBody>
          <a:bodyPr/>
          <a:lstStyle/>
          <a:p>
            <a:pPr algn="ctr"/>
            <a:r>
              <a:rPr lang="en-US" sz="4800"/>
              <a:t>LOS VERBOS SER Y ESTAR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LOS USOS DE SER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1. time, day, date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2. nationality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3. characteristics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4. noun (pronoun) + noun (pronoun)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5. possession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ESTAR is used to express: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99088" y="1981200"/>
          <a:ext cx="3281362" cy="4114800"/>
        </p:xfrm>
        <a:graphic>
          <a:graphicData uri="http://schemas.openxmlformats.org/presentationml/2006/ole">
            <p:oleObj spid="_x0000_s14339" name="Clip" r:id="rId3" imgW="619200" imgH="776880" progId="MS_ClipArt_Gallery.2">
              <p:embed/>
            </p:oleObj>
          </a:graphicData>
        </a:graphic>
      </p:graphicFrame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Location</a:t>
            </a:r>
          </a:p>
          <a:p>
            <a:pPr lvl="1"/>
            <a:r>
              <a:rPr lang="en-US" sz="2400"/>
              <a:t>¿Dónde </a:t>
            </a:r>
            <a:r>
              <a:rPr lang="en-US" sz="2400" u="sng"/>
              <a:t>estás</a:t>
            </a:r>
            <a:r>
              <a:rPr lang="en-US" sz="2400"/>
              <a:t>?</a:t>
            </a:r>
          </a:p>
          <a:p>
            <a:pPr lvl="1"/>
            <a:r>
              <a:rPr lang="en-US" sz="2400" u="sng"/>
              <a:t>Estoy</a:t>
            </a:r>
            <a:r>
              <a:rPr lang="en-US" sz="2400"/>
              <a:t> en la clase de español.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ESTAR is used to express: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how someone is feeling</a:t>
            </a:r>
          </a:p>
          <a:p>
            <a:pPr lvl="1"/>
            <a:r>
              <a:rPr lang="en-US" sz="2400"/>
              <a:t>¿Cómo </a:t>
            </a:r>
            <a:r>
              <a:rPr lang="en-US" sz="2400" u="sng"/>
              <a:t>estás</a:t>
            </a:r>
            <a:r>
              <a:rPr lang="en-US" sz="2400"/>
              <a:t>?</a:t>
            </a:r>
          </a:p>
          <a:p>
            <a:pPr lvl="1"/>
            <a:r>
              <a:rPr lang="en-US" sz="2400" u="sng"/>
              <a:t>Estoy</a:t>
            </a:r>
            <a:r>
              <a:rPr lang="en-US" sz="2400"/>
              <a:t> mal.</a:t>
            </a:r>
          </a:p>
          <a:p>
            <a:pPr lvl="1"/>
            <a:r>
              <a:rPr lang="en-US" sz="2400" u="sng"/>
              <a:t>Estoy</a:t>
            </a:r>
            <a:r>
              <a:rPr lang="en-US" sz="2400"/>
              <a:t> muy enfermo.</a:t>
            </a:r>
          </a:p>
        </p:txBody>
      </p:sp>
      <p:graphicFrame>
        <p:nvGraphicFramePr>
          <p:cNvPr id="137216" name="Object 102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53000" y="1905000"/>
          <a:ext cx="3810000" cy="3105150"/>
        </p:xfrm>
        <a:graphic>
          <a:graphicData uri="http://schemas.openxmlformats.org/presentationml/2006/ole">
            <p:oleObj spid="_x0000_s137216" name="Clip" r:id="rId3" imgW="3651480" imgH="3468960" progId="MS_ClipArt_Gallery.2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ESTAR is used to express: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Condition</a:t>
            </a:r>
          </a:p>
          <a:p>
            <a:pPr lvl="1"/>
            <a:r>
              <a:rPr lang="en-US" sz="2400"/>
              <a:t>¿Quién </a:t>
            </a:r>
            <a:r>
              <a:rPr lang="en-US" sz="2400" u="sng"/>
              <a:t>está</a:t>
            </a:r>
            <a:r>
              <a:rPr lang="en-US" sz="2400"/>
              <a:t> ausente?</a:t>
            </a:r>
          </a:p>
          <a:p>
            <a:pPr lvl="1"/>
            <a:r>
              <a:rPr lang="en-US" sz="2400"/>
              <a:t>Patricia </a:t>
            </a:r>
            <a:r>
              <a:rPr lang="en-US" sz="2400" u="sng"/>
              <a:t>está</a:t>
            </a:r>
            <a:r>
              <a:rPr lang="en-US" sz="2400"/>
              <a:t> ausente.</a:t>
            </a:r>
          </a:p>
          <a:p>
            <a:pPr lvl="1"/>
            <a:r>
              <a:rPr lang="en-US" sz="2400"/>
              <a:t>¿Puedo usar el teléfono?</a:t>
            </a:r>
          </a:p>
          <a:p>
            <a:pPr lvl="1"/>
            <a:r>
              <a:rPr lang="en-US" sz="2400"/>
              <a:t>No, la línea </a:t>
            </a:r>
            <a:r>
              <a:rPr lang="en-US" sz="2400" u="sng"/>
              <a:t>está</a:t>
            </a:r>
            <a:r>
              <a:rPr lang="en-US" sz="2400"/>
              <a:t> ocupada.</a:t>
            </a:r>
          </a:p>
        </p:txBody>
      </p:sp>
      <p:graphicFrame>
        <p:nvGraphicFramePr>
          <p:cNvPr id="138240" name="Object 102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35563" y="3124200"/>
          <a:ext cx="2713037" cy="2728913"/>
        </p:xfrm>
        <a:graphic>
          <a:graphicData uri="http://schemas.openxmlformats.org/presentationml/2006/ole">
            <p:oleObj spid="_x0000_s138240" name="Clip" r:id="rId3" imgW="911880" imgH="868680" progId="MS_ClipArt_Gallery.2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LOS USOS DE ESTAR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1. location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2. feeling</a:t>
            </a:r>
          </a:p>
          <a:p>
            <a:pPr>
              <a:buFont typeface="Monotype Sorts" pitchFamily="2" charset="2"/>
              <a:buNone/>
            </a:pPr>
            <a:r>
              <a:rPr lang="en-US"/>
              <a:t>3. condition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¿Puede Ud. explicar estas frases?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 manzana </a:t>
            </a:r>
            <a:r>
              <a:rPr lang="en-US" b="1"/>
              <a:t>es</a:t>
            </a:r>
            <a:r>
              <a:rPr lang="en-US"/>
              <a:t> verde.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La manzana </a:t>
            </a:r>
            <a:r>
              <a:rPr lang="en-US" b="1"/>
              <a:t>está</a:t>
            </a:r>
            <a:r>
              <a:rPr lang="en-US"/>
              <a:t> verde.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969000" y="3733800"/>
          <a:ext cx="3175000" cy="3124200"/>
        </p:xfrm>
        <a:graphic>
          <a:graphicData uri="http://schemas.openxmlformats.org/presentationml/2006/ole">
            <p:oleObj spid="_x0000_s20484" name="Clip" r:id="rId3" imgW="3758400" imgH="3468960" progId="MS_ClipArt_Gallery.2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990600"/>
            <a:ext cx="7772400" cy="5105400"/>
          </a:xfrm>
        </p:spPr>
        <p:txBody>
          <a:bodyPr/>
          <a:lstStyle/>
          <a:p>
            <a:r>
              <a:rPr lang="en-US"/>
              <a:t>La profesora es </a:t>
            </a:r>
            <a:r>
              <a:rPr lang="en-US" b="1"/>
              <a:t>aburrida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Los profesores </a:t>
            </a:r>
            <a:r>
              <a:rPr lang="en-US" b="1"/>
              <a:t>están</a:t>
            </a:r>
            <a:r>
              <a:rPr lang="en-US"/>
              <a:t> aburridos.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438400" y="3200400"/>
          <a:ext cx="4114800" cy="3200400"/>
        </p:xfrm>
        <a:graphic>
          <a:graphicData uri="http://schemas.openxmlformats.org/presentationml/2006/ole">
            <p:oleObj spid="_x0000_s21508" name="Clip" r:id="rId3" imgW="4539600" imgH="3497040" progId="MS_ClipArt_Gallery.2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pPr algn="ctr"/>
            <a:r>
              <a:rPr lang="en-US"/>
              <a:t>PRACTICA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¿Cómo se terminan las frases siguientes? </a:t>
            </a:r>
          </a:p>
          <a:p>
            <a:pPr algn="ctr"/>
            <a:r>
              <a:rPr lang="en-US"/>
              <a:t>¿Con la forma de </a:t>
            </a:r>
            <a:r>
              <a:rPr lang="en-US" b="1"/>
              <a:t>ser</a:t>
            </a:r>
            <a:r>
              <a:rPr lang="en-US"/>
              <a:t> or con la forma de </a:t>
            </a:r>
            <a:r>
              <a:rPr lang="en-US" b="1"/>
              <a:t>estar</a:t>
            </a:r>
            <a:r>
              <a:rPr lang="en-US"/>
              <a:t>?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777240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Yo _____ aquí.</a:t>
            </a:r>
          </a:p>
          <a:p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Yo </a:t>
            </a:r>
            <a:r>
              <a:rPr lang="en-US" b="1"/>
              <a:t>estoy</a:t>
            </a:r>
            <a:r>
              <a:rPr lang="en-US"/>
              <a:t> aquí.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¿De quién _____ la moto?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¿De quién </a:t>
            </a:r>
            <a:r>
              <a:rPr lang="en-US" b="1"/>
              <a:t>es</a:t>
            </a:r>
            <a:r>
              <a:rPr lang="en-US"/>
              <a:t> la moto?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777240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La blusa _____ blanca.</a:t>
            </a:r>
          </a:p>
          <a:p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blusa </a:t>
            </a:r>
            <a:r>
              <a:rPr lang="en-US" b="1"/>
              <a:t>es</a:t>
            </a:r>
            <a:r>
              <a:rPr lang="en-US"/>
              <a:t> blanca.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Margarita _____ muy triste hoy.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Margarita </a:t>
            </a:r>
            <a:r>
              <a:rPr lang="en-US" b="1"/>
              <a:t>está</a:t>
            </a:r>
            <a:r>
              <a:rPr lang="en-US"/>
              <a:t> muy triste hoy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US"/>
              <a:t>Las formas del verbo SER (</a:t>
            </a:r>
            <a:r>
              <a:rPr lang="en-US" i="1"/>
              <a:t>to be</a:t>
            </a:r>
            <a:r>
              <a:rPr lang="en-US"/>
              <a:t>)</a:t>
            </a:r>
          </a:p>
        </p:txBody>
      </p:sp>
      <p:graphicFrame>
        <p:nvGraphicFramePr>
          <p:cNvPr id="133120" name="Object 3072"/>
          <p:cNvGraphicFramePr>
            <a:graphicFrameLocks noChangeAspect="1"/>
          </p:cNvGraphicFramePr>
          <p:nvPr>
            <p:ph type="tbl" idx="1"/>
          </p:nvPr>
        </p:nvGraphicFramePr>
        <p:xfrm>
          <a:off x="1295400" y="1447800"/>
          <a:ext cx="7462838" cy="4114800"/>
        </p:xfrm>
        <a:graphic>
          <a:graphicData uri="http://schemas.openxmlformats.org/presentationml/2006/ole">
            <p:oleObj spid="_x0000_s133120" name="Document" r:id="rId3" imgW="7918920" imgH="4367160" progId="Word.Document.8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777240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El café _____ al lado del museo.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El café </a:t>
            </a:r>
            <a:r>
              <a:rPr lang="en-US" b="1"/>
              <a:t>está </a:t>
            </a:r>
            <a:r>
              <a:rPr lang="en-US"/>
              <a:t>al lado del museo.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señora Bronstein _____ la profesora.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señora Bronstein </a:t>
            </a:r>
            <a:r>
              <a:rPr lang="en-US" b="1"/>
              <a:t>es</a:t>
            </a:r>
            <a:r>
              <a:rPr lang="en-US"/>
              <a:t> la profesora.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"/>
            <a:ext cx="7772400" cy="5562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Tú _____ muy inteligente.</a:t>
            </a:r>
          </a:p>
          <a:p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Tú </a:t>
            </a:r>
            <a:r>
              <a:rPr lang="en-US" b="1"/>
              <a:t>eres</a:t>
            </a:r>
            <a:r>
              <a:rPr lang="en-US"/>
              <a:t> muy inteligente.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Nosotros _____ preocupados.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Nosotros </a:t>
            </a:r>
            <a:r>
              <a:rPr lang="en-US" b="1"/>
              <a:t>estamos</a:t>
            </a:r>
            <a:r>
              <a:rPr lang="en-US"/>
              <a:t> preocupados.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533400"/>
            <a:ext cx="7772400" cy="5562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Los coches _____ muy pequeños.</a:t>
            </a:r>
          </a:p>
          <a:p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Los coches </a:t>
            </a:r>
            <a:r>
              <a:rPr lang="en-US" b="1"/>
              <a:t>son</a:t>
            </a:r>
            <a:r>
              <a:rPr lang="en-US"/>
              <a:t> muy pequeños.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Mañana _____ domingo, ¿verdad?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Mañana </a:t>
            </a:r>
            <a:r>
              <a:rPr lang="en-US" b="1"/>
              <a:t>es</a:t>
            </a:r>
            <a:r>
              <a:rPr lang="en-US"/>
              <a:t> domingo, ¿verdad?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81000"/>
            <a:ext cx="7772400" cy="57150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¿Quién _____ tu novia?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¿Quién </a:t>
            </a:r>
            <a:r>
              <a:rPr lang="en-US" b="1"/>
              <a:t>es</a:t>
            </a:r>
            <a:r>
              <a:rPr lang="en-US"/>
              <a:t> tu novia?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¿De quién _____ los zapatos?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¿De quién </a:t>
            </a:r>
            <a:r>
              <a:rPr lang="en-US" b="1"/>
              <a:t>son</a:t>
            </a:r>
            <a:r>
              <a:rPr lang="en-US"/>
              <a:t> los zapatos?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La casa _____de los García.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casa </a:t>
            </a:r>
            <a:r>
              <a:rPr lang="en-US" b="1"/>
              <a:t>es</a:t>
            </a:r>
            <a:r>
              <a:rPr lang="en-US"/>
              <a:t> de los García.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Mis padres _____ en la Argentina.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Mis padres </a:t>
            </a:r>
            <a:r>
              <a:rPr lang="en-US" b="1"/>
              <a:t>están</a:t>
            </a:r>
            <a:r>
              <a:rPr lang="en-US"/>
              <a:t> en la Argentina.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81000"/>
            <a:ext cx="7772400" cy="57150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Los lápices _____ de mi amigo.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Los lápices </a:t>
            </a:r>
            <a:r>
              <a:rPr lang="en-US" b="1"/>
              <a:t>son</a:t>
            </a:r>
            <a:r>
              <a:rPr lang="en-US"/>
              <a:t> de mi amigo.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Mi cumpleaños _____ el 30 de enero.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Mi cumpleaños </a:t>
            </a:r>
            <a:r>
              <a:rPr lang="en-US" b="1"/>
              <a:t>es</a:t>
            </a:r>
            <a:r>
              <a:rPr lang="en-US"/>
              <a:t> el 30 de enero.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81000"/>
            <a:ext cx="7772400" cy="57150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La línea _____ ocupada.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línea </a:t>
            </a:r>
            <a:r>
              <a:rPr lang="en-US" b="1"/>
              <a:t>está</a:t>
            </a:r>
            <a:r>
              <a:rPr lang="en-US"/>
              <a:t> ocupada.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Juan y yo _____amigos.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Juan y yo </a:t>
            </a:r>
            <a:r>
              <a:rPr lang="en-US" b="1"/>
              <a:t>somos</a:t>
            </a:r>
            <a:r>
              <a:rPr lang="en-US"/>
              <a:t> amigos.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81000"/>
            <a:ext cx="7772400" cy="57150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_____la una y cuarto.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 b="1"/>
              <a:t>Es</a:t>
            </a:r>
            <a:r>
              <a:rPr lang="en-US"/>
              <a:t> la una y cuarto.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¿De quiénes _____ los libros?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¿De quiénes </a:t>
            </a:r>
            <a:r>
              <a:rPr lang="en-US" b="1"/>
              <a:t>son</a:t>
            </a:r>
            <a:r>
              <a:rPr lang="en-US"/>
              <a:t> los libros?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Las chicas ______ de Costa Rica.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Las chicas </a:t>
            </a:r>
            <a:r>
              <a:rPr lang="en-US" b="1"/>
              <a:t>son</a:t>
            </a:r>
            <a:r>
              <a:rPr lang="en-US"/>
              <a:t> de Costa Rica.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moto _____ enfrente de la fuente.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moto </a:t>
            </a:r>
            <a:r>
              <a:rPr lang="en-US" b="1"/>
              <a:t>está</a:t>
            </a:r>
            <a:r>
              <a:rPr lang="en-US"/>
              <a:t> enfrente de la fuente.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Los muchachos _____ muy cansados.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Los muchachos </a:t>
            </a:r>
            <a:r>
              <a:rPr lang="en-US" b="1"/>
              <a:t>están</a:t>
            </a:r>
            <a:r>
              <a:rPr lang="en-US"/>
              <a:t> muy cansados.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hamburguesa _____ enorme.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r>
              <a:rPr lang="en-US"/>
              <a:t>La hamburguesa </a:t>
            </a:r>
            <a:r>
              <a:rPr lang="en-US" b="1"/>
              <a:t>es</a:t>
            </a:r>
            <a:r>
              <a:rPr lang="en-US"/>
              <a:t> enorme.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609600"/>
          </a:xfrm>
        </p:spPr>
        <p:txBody>
          <a:bodyPr/>
          <a:lstStyle/>
          <a:p>
            <a:r>
              <a:rPr lang="en-US"/>
              <a:t>Las formas del verbo estar </a:t>
            </a:r>
            <a:r>
              <a:rPr lang="en-US" i="1"/>
              <a:t>(to be)</a:t>
            </a:r>
          </a:p>
        </p:txBody>
      </p:sp>
      <p:graphicFrame>
        <p:nvGraphicFramePr>
          <p:cNvPr id="134144" name="Object 0"/>
          <p:cNvGraphicFramePr>
            <a:graphicFrameLocks noChangeAspect="1"/>
          </p:cNvGraphicFramePr>
          <p:nvPr>
            <p:ph type="tbl" idx="1"/>
          </p:nvPr>
        </p:nvGraphicFramePr>
        <p:xfrm>
          <a:off x="1308100" y="1524000"/>
          <a:ext cx="7835900" cy="4357688"/>
        </p:xfrm>
        <a:graphic>
          <a:graphicData uri="http://schemas.openxmlformats.org/presentationml/2006/ole">
            <p:oleObj spid="_x0000_s134144" name="Document" r:id="rId3" imgW="7852320" imgH="4367160" progId="Word.Document.8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209800" y="1143000"/>
          <a:ext cx="5410200" cy="4846638"/>
        </p:xfrm>
        <a:graphic>
          <a:graphicData uri="http://schemas.openxmlformats.org/presentationml/2006/ole">
            <p:oleObj spid="_x0000_s36866" name="Clip" r:id="rId3" imgW="3192120" imgH="3749400" progId="MS_ClipArt_Gallery.2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733800" y="2514600"/>
          <a:ext cx="2438400" cy="1981200"/>
        </p:xfrm>
        <a:graphic>
          <a:graphicData uri="http://schemas.openxmlformats.org/presentationml/2006/ole">
            <p:oleObj spid="_x0000_s36867" name="Chart" r:id="rId4" imgW="6096361" imgH="4067640" progId="MSGraph.Chart.8">
              <p:embed followColorScheme="full"/>
            </p:oleObj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276600" y="19812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b="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76600" y="2895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Lucida Calligraphy" pitchFamily="66" charset="0"/>
              </a:rPr>
              <a:t>EL FIN</a:t>
            </a:r>
            <a:endParaRPr lang="en-US" sz="3200" b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LOS USOS DE SER Y ESTAR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(</a:t>
            </a:r>
            <a:r>
              <a:rPr lang="en-US" i="1"/>
              <a:t>when to use</a:t>
            </a:r>
            <a:r>
              <a:rPr lang="en-US"/>
              <a:t> </a:t>
            </a:r>
            <a:r>
              <a:rPr lang="en-US" b="1"/>
              <a:t>ser</a:t>
            </a:r>
            <a:r>
              <a:rPr lang="en-US"/>
              <a:t> </a:t>
            </a:r>
            <a:r>
              <a:rPr lang="en-US" i="1"/>
              <a:t>in sentences</a:t>
            </a:r>
            <a:endParaRPr lang="en-US"/>
          </a:p>
          <a:p>
            <a:pPr algn="ctr"/>
            <a:r>
              <a:rPr lang="en-US" i="1"/>
              <a:t>and when to use</a:t>
            </a:r>
            <a:r>
              <a:rPr lang="en-US"/>
              <a:t> </a:t>
            </a:r>
            <a:r>
              <a:rPr lang="en-US" b="1"/>
              <a:t>estar</a:t>
            </a:r>
            <a:r>
              <a:rPr lang="en-US"/>
              <a:t>)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 is used to express: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524000"/>
            <a:ext cx="3627437" cy="4572000"/>
          </a:xfrm>
        </p:spPr>
        <p:txBody>
          <a:bodyPr/>
          <a:lstStyle/>
          <a:p>
            <a:r>
              <a:rPr lang="en-US" sz="2800"/>
              <a:t>time</a:t>
            </a:r>
          </a:p>
          <a:p>
            <a:pPr lvl="1"/>
            <a:r>
              <a:rPr lang="en-US" sz="2400"/>
              <a:t>¿Qué hora </a:t>
            </a:r>
            <a:r>
              <a:rPr lang="en-US" sz="2400" u="sng"/>
              <a:t>es</a:t>
            </a:r>
            <a:r>
              <a:rPr lang="en-US" sz="2400"/>
              <a:t>?</a:t>
            </a:r>
          </a:p>
          <a:p>
            <a:pPr lvl="1"/>
            <a:r>
              <a:rPr lang="en-US" sz="2400" u="sng"/>
              <a:t>Son</a:t>
            </a:r>
            <a:r>
              <a:rPr lang="en-US" sz="2400"/>
              <a:t> las dos.</a:t>
            </a:r>
          </a:p>
          <a:p>
            <a:r>
              <a:rPr lang="en-US" sz="2800"/>
              <a:t>day</a:t>
            </a:r>
          </a:p>
          <a:p>
            <a:pPr lvl="1"/>
            <a:r>
              <a:rPr lang="en-US" sz="2400"/>
              <a:t>¿Qué día </a:t>
            </a:r>
            <a:r>
              <a:rPr lang="en-US" sz="2400" u="sng"/>
              <a:t>es</a:t>
            </a:r>
            <a:r>
              <a:rPr lang="en-US" sz="2400"/>
              <a:t> hoy?</a:t>
            </a:r>
          </a:p>
          <a:p>
            <a:pPr lvl="1"/>
            <a:r>
              <a:rPr lang="en-US" sz="2400"/>
              <a:t>Hoy </a:t>
            </a:r>
            <a:r>
              <a:rPr lang="en-US" sz="2400" u="sng"/>
              <a:t>es</a:t>
            </a:r>
            <a:r>
              <a:rPr lang="en-US" sz="2400"/>
              <a:t> lunes.</a:t>
            </a:r>
          </a:p>
          <a:p>
            <a:r>
              <a:rPr lang="en-US" sz="2800"/>
              <a:t>date</a:t>
            </a:r>
          </a:p>
          <a:p>
            <a:pPr lvl="1"/>
            <a:r>
              <a:rPr lang="en-US" sz="2400"/>
              <a:t>¿Cuál </a:t>
            </a:r>
            <a:r>
              <a:rPr lang="en-US" sz="2400" u="sng"/>
              <a:t>es</a:t>
            </a:r>
            <a:r>
              <a:rPr lang="en-US" sz="2400"/>
              <a:t> la fecha?</a:t>
            </a:r>
          </a:p>
          <a:p>
            <a:pPr lvl="1"/>
            <a:r>
              <a:rPr lang="en-US" sz="2400" u="sng"/>
              <a:t>Es</a:t>
            </a:r>
            <a:r>
              <a:rPr lang="en-US" sz="2400"/>
              <a:t> el 31 de diciembre.</a:t>
            </a:r>
          </a:p>
        </p:txBody>
      </p:sp>
      <p:graphicFrame>
        <p:nvGraphicFramePr>
          <p:cNvPr id="135168" name="Object 102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572000" y="3505200"/>
          <a:ext cx="3810000" cy="2601913"/>
        </p:xfrm>
        <a:graphic>
          <a:graphicData uri="http://schemas.openxmlformats.org/presentationml/2006/ole">
            <p:oleObj spid="_x0000_s135168" name="Clip" r:id="rId3" imgW="4430160" imgH="3468960" progId="MS_ClipArt_Gallery.2">
              <p:embed/>
            </p:oleObj>
          </a:graphicData>
        </a:graphic>
      </p:graphicFrame>
      <p:graphicFrame>
        <p:nvGraphicFramePr>
          <p:cNvPr id="135169" name="Object 1025"/>
          <p:cNvGraphicFramePr>
            <a:graphicFrameLocks noChangeAspect="1"/>
          </p:cNvGraphicFramePr>
          <p:nvPr/>
        </p:nvGraphicFramePr>
        <p:xfrm>
          <a:off x="6324600" y="1371600"/>
          <a:ext cx="1828800" cy="2032000"/>
        </p:xfrm>
        <a:graphic>
          <a:graphicData uri="http://schemas.openxmlformats.org/presentationml/2006/ole">
            <p:oleObj spid="_x0000_s135169" name="Clip" r:id="rId4" imgW="4671000" imgH="4671000" progId="MS_ClipArt_Gallery.2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 is used to express: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nationality</a:t>
            </a:r>
          </a:p>
          <a:p>
            <a:pPr lvl="1"/>
            <a:r>
              <a:rPr lang="en-US" sz="2400"/>
              <a:t>¿De dónde </a:t>
            </a:r>
            <a:r>
              <a:rPr lang="en-US" sz="2400" u="sng"/>
              <a:t>eres</a:t>
            </a:r>
            <a:r>
              <a:rPr lang="en-US" sz="2400"/>
              <a:t>?</a:t>
            </a:r>
          </a:p>
          <a:p>
            <a:pPr lvl="1"/>
            <a:r>
              <a:rPr lang="en-US" sz="2400" u="sng"/>
              <a:t>Soy</a:t>
            </a:r>
            <a:r>
              <a:rPr lang="en-US" sz="2400"/>
              <a:t> de México.</a:t>
            </a:r>
          </a:p>
          <a:p>
            <a:pPr lvl="1"/>
            <a:r>
              <a:rPr lang="en-US" sz="2400" u="sng"/>
              <a:t>Soy</a:t>
            </a:r>
            <a:r>
              <a:rPr lang="en-US" sz="2400"/>
              <a:t> mexicano.</a:t>
            </a:r>
          </a:p>
          <a:p>
            <a:endParaRPr lang="en-US" sz="2800"/>
          </a:p>
        </p:txBody>
      </p:sp>
      <p:pic>
        <p:nvPicPr>
          <p:cNvPr id="9221" name="Picture 5" descr="A:\mexic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34290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 is used to express: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characteristics</a:t>
            </a:r>
          </a:p>
          <a:p>
            <a:pPr lvl="1"/>
            <a:r>
              <a:rPr lang="en-US" sz="2400"/>
              <a:t>¿Cómo </a:t>
            </a:r>
            <a:r>
              <a:rPr lang="en-US" sz="2400" u="sng"/>
              <a:t>son</a:t>
            </a:r>
            <a:r>
              <a:rPr lang="en-US" sz="2400"/>
              <a:t> los autobuses?</a:t>
            </a:r>
          </a:p>
          <a:p>
            <a:pPr lvl="1"/>
            <a:r>
              <a:rPr lang="en-US" sz="2400"/>
              <a:t>Los autobuses </a:t>
            </a:r>
            <a:r>
              <a:rPr lang="en-US" sz="2400" u="sng"/>
              <a:t>son</a:t>
            </a:r>
            <a:r>
              <a:rPr lang="en-US" sz="2400"/>
              <a:t> cómodos.</a:t>
            </a:r>
          </a:p>
          <a:p>
            <a:pPr lvl="1"/>
            <a:r>
              <a:rPr lang="en-US" sz="2400"/>
              <a:t>¿Cómo </a:t>
            </a:r>
            <a:r>
              <a:rPr lang="en-US" sz="2400" u="sng"/>
              <a:t>es</a:t>
            </a:r>
            <a:r>
              <a:rPr lang="en-US" sz="2400"/>
              <a:t> la chica?</a:t>
            </a:r>
          </a:p>
          <a:p>
            <a:pPr lvl="1"/>
            <a:r>
              <a:rPr lang="en-US" sz="2400"/>
              <a:t>La chica </a:t>
            </a:r>
            <a:r>
              <a:rPr lang="en-US" sz="2400" u="sng"/>
              <a:t>es</a:t>
            </a:r>
            <a:r>
              <a:rPr lang="en-US" sz="2400"/>
              <a:t> muy guapa y bastante inteligente.</a:t>
            </a:r>
          </a:p>
        </p:txBody>
      </p:sp>
      <p:pic>
        <p:nvPicPr>
          <p:cNvPr id="10247" name="Picture 7" descr="A:\school b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828800"/>
            <a:ext cx="1651000" cy="2057400"/>
          </a:xfrm>
          <a:prstGeom prst="rect">
            <a:avLst/>
          </a:prstGeom>
          <a:noFill/>
        </p:spPr>
      </p:pic>
      <p:pic>
        <p:nvPicPr>
          <p:cNvPr id="10248" name="Picture 8" descr="A:\girl's fa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343400"/>
            <a:ext cx="2057400" cy="17367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 is used to: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Connect a noun (or a pronoun) + a noun (or a pronoun)</a:t>
            </a:r>
          </a:p>
          <a:p>
            <a:pPr lvl="1"/>
            <a:r>
              <a:rPr lang="en-US" sz="2400"/>
              <a:t>¿Quién </a:t>
            </a:r>
            <a:r>
              <a:rPr lang="en-US" sz="2400" u="sng"/>
              <a:t>es</a:t>
            </a:r>
            <a:r>
              <a:rPr lang="en-US" sz="2400"/>
              <a:t> María?</a:t>
            </a:r>
          </a:p>
          <a:p>
            <a:pPr lvl="1"/>
            <a:r>
              <a:rPr lang="en-US" sz="2400"/>
              <a:t>Ella </a:t>
            </a:r>
            <a:r>
              <a:rPr lang="en-US" sz="2400" u="sng"/>
              <a:t>es</a:t>
            </a:r>
            <a:r>
              <a:rPr lang="en-US" sz="2400"/>
              <a:t> María.  </a:t>
            </a:r>
          </a:p>
          <a:p>
            <a:pPr lvl="1"/>
            <a:r>
              <a:rPr lang="en-US" sz="2400"/>
              <a:t>María </a:t>
            </a:r>
            <a:r>
              <a:rPr lang="en-US" sz="2400" u="sng"/>
              <a:t>es</a:t>
            </a:r>
            <a:r>
              <a:rPr lang="en-US" sz="2400"/>
              <a:t> mi amiga.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35563" y="2230438"/>
          <a:ext cx="3810000" cy="3614737"/>
        </p:xfrm>
        <a:graphic>
          <a:graphicData uri="http://schemas.openxmlformats.org/presentationml/2006/ole">
            <p:oleObj spid="_x0000_s11268" name="Clip" r:id="rId3" imgW="987840" imgH="937080" progId="MS_ClipArt_Gallery.2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 is used to express: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possession</a:t>
            </a:r>
          </a:p>
          <a:p>
            <a:pPr lvl="1"/>
            <a:r>
              <a:rPr lang="en-US" sz="2400"/>
              <a:t>¿De quién </a:t>
            </a:r>
            <a:r>
              <a:rPr lang="en-US" sz="2400" u="sng"/>
              <a:t>es</a:t>
            </a:r>
            <a:r>
              <a:rPr lang="en-US" sz="2400"/>
              <a:t> la flor?</a:t>
            </a:r>
          </a:p>
          <a:p>
            <a:pPr lvl="1"/>
            <a:r>
              <a:rPr lang="en-US" sz="2400" u="sng"/>
              <a:t>Es</a:t>
            </a:r>
            <a:r>
              <a:rPr lang="en-US" sz="2400"/>
              <a:t> de Juana.  </a:t>
            </a:r>
          </a:p>
          <a:p>
            <a:endParaRPr lang="en-US" sz="2800"/>
          </a:p>
        </p:txBody>
      </p:sp>
      <p:graphicFrame>
        <p:nvGraphicFramePr>
          <p:cNvPr id="136192" name="Object 2048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210175" y="2133600"/>
          <a:ext cx="3659188" cy="3352800"/>
        </p:xfrm>
        <a:graphic>
          <a:graphicData uri="http://schemas.openxmlformats.org/presentationml/2006/ole">
            <p:oleObj spid="_x0000_s136192" name="Clip" r:id="rId3" imgW="3084120" imgH="3468960" progId="MS_ClipArt_Gallery.2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543</TotalTime>
  <Words>672</Words>
  <Application>Microsoft Office PowerPoint</Application>
  <PresentationFormat>On-screen Show (4:3)</PresentationFormat>
  <Paragraphs>197</Paragraphs>
  <Slides>30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Times New Roman</vt:lpstr>
      <vt:lpstr>Arial</vt:lpstr>
      <vt:lpstr>Monotype Sorts</vt:lpstr>
      <vt:lpstr>Lucida Calligraphy</vt:lpstr>
      <vt:lpstr>Dads Tie</vt:lpstr>
      <vt:lpstr>Microsoft Word Document</vt:lpstr>
      <vt:lpstr>Microsoft Clip Gallery</vt:lpstr>
      <vt:lpstr>Microsoft Graph 97 Chart</vt:lpstr>
      <vt:lpstr>LOS VERBOS SER Y ESTAR</vt:lpstr>
      <vt:lpstr>Las formas del verbo SER (to be)</vt:lpstr>
      <vt:lpstr>Las formas del verbo estar (to be)</vt:lpstr>
      <vt:lpstr>LOS USOS DE SER Y ESTAR</vt:lpstr>
      <vt:lpstr>SER is used to express:</vt:lpstr>
      <vt:lpstr>SER is used to express:</vt:lpstr>
      <vt:lpstr>SER is used to express:</vt:lpstr>
      <vt:lpstr>SER is used to:</vt:lpstr>
      <vt:lpstr>SER is used to express:</vt:lpstr>
      <vt:lpstr>LOS USOS DE SER</vt:lpstr>
      <vt:lpstr>ESTAR is used to express:</vt:lpstr>
      <vt:lpstr>ESTAR is used to express:</vt:lpstr>
      <vt:lpstr>ESTAR is used to express:</vt:lpstr>
      <vt:lpstr>LOS USOS DE ESTAR</vt:lpstr>
      <vt:lpstr>¿Puede Ud. explicar estas frases?</vt:lpstr>
      <vt:lpstr>Slide 16</vt:lpstr>
      <vt:lpstr>PRACTICA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Arlington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SER Y ESTAR</dc:title>
  <dc:creator>Williamsburg Middle School</dc:creator>
  <cp:lastModifiedBy>aford</cp:lastModifiedBy>
  <cp:revision>42</cp:revision>
  <cp:lastPrinted>1998-12-08T18:29:36Z</cp:lastPrinted>
  <dcterms:created xsi:type="dcterms:W3CDTF">1998-11-25T14:17:20Z</dcterms:created>
  <dcterms:modified xsi:type="dcterms:W3CDTF">2012-09-25T11:44:57Z</dcterms:modified>
</cp:coreProperties>
</file>