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6"/>
  </p:notes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4C8A5E-8592-4559-9650-3A390588053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0DF223-F424-46BB-B920-1B1118E7D2AB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2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233093-C1E6-49EF-9A0C-C31C5390198C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ea typeface="ＭＳ Ｐゴシック" pitchFamily="2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B225A4-8C11-4BBA-8494-B6FA354E2B20}" type="slidenum">
              <a:rPr lang="en-US"/>
              <a:pPr/>
              <a:t>3</a:t>
            </a:fld>
            <a:endParaRPr lang="en-US"/>
          </a:p>
        </p:txBody>
      </p:sp>
      <p:sp>
        <p:nvSpPr>
          <p:cNvPr id="19459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ea typeface="ＭＳ Ｐゴシック" pitchFamily="2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B87C9A-9ED5-48BE-AF53-B14AD4A36167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ea typeface="ＭＳ Ｐゴシック" pitchFamily="2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7E256-E3CF-48AB-A364-DEBB8D761B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5B8A53-CE22-4578-ABB1-07D99CDDB0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F21B85-DF32-4AA7-ACDE-98F6D2EE97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87DE04-950B-4D68-887E-4644429539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B86971-56D7-4830-AE47-AA2ABE2D82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F1B2D6-0F87-402A-A2C6-083D54EFDF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B69012-FBBC-4605-8533-2C8D1182BD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8E6ABE-80BB-494B-913D-19977FDA6B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717EE1-59B8-45D3-A034-EA8A22F2C7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2EC8F-FE9D-4BB0-B48E-FB7EA4F091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2E295-97E7-42DB-B3EB-174FD33F18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EA9AA40-2831-4580-B6E8-46DD7761FCD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eaLnBrk="1" hangingPunct="1"/>
            <a:r>
              <a:rPr lang="en-US" sz="7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Singular Subjects</a:t>
            </a:r>
            <a:endParaRPr lang="en-US" sz="7800" smtClean="0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942975" y="1508125"/>
            <a:ext cx="7772400" cy="44196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en-US" sz="4000" b="1" smtClean="0"/>
              <a:t>Yo</a:t>
            </a:r>
            <a:r>
              <a:rPr lang="en-US" sz="4000" smtClean="0"/>
              <a:t> - I</a:t>
            </a:r>
          </a:p>
          <a:p>
            <a:pPr algn="l" eaLnBrk="1" hangingPunct="1">
              <a:spcBef>
                <a:spcPct val="0"/>
              </a:spcBef>
            </a:pPr>
            <a:endParaRPr lang="en-US" sz="3000" smtClean="0"/>
          </a:p>
          <a:p>
            <a:pPr algn="l" eaLnBrk="1" hangingPunct="1">
              <a:spcBef>
                <a:spcPct val="0"/>
              </a:spcBef>
            </a:pPr>
            <a:r>
              <a:rPr lang="en-US" sz="4000" b="1" smtClean="0"/>
              <a:t>T</a:t>
            </a:r>
            <a:r>
              <a:rPr lang="en-US" altLang="ja-JP" sz="4000" b="1" smtClean="0"/>
              <a:t>ú</a:t>
            </a:r>
            <a:r>
              <a:rPr lang="en-US" altLang="ja-JP" sz="4000" smtClean="0"/>
              <a:t> - You </a:t>
            </a:r>
            <a:r>
              <a:rPr lang="en-US" altLang="ja-JP" sz="3000" smtClean="0"/>
              <a:t>(informal, singular)</a:t>
            </a:r>
            <a:endParaRPr lang="en-US" altLang="ja-JP" sz="4000" smtClean="0"/>
          </a:p>
          <a:p>
            <a:pPr algn="l" eaLnBrk="1" hangingPunct="1">
              <a:spcBef>
                <a:spcPct val="0"/>
              </a:spcBef>
            </a:pPr>
            <a:endParaRPr lang="en-US" altLang="ja-JP" sz="3000" smtClean="0"/>
          </a:p>
          <a:p>
            <a:pPr algn="l" eaLnBrk="1" hangingPunct="1">
              <a:spcBef>
                <a:spcPct val="0"/>
              </a:spcBef>
            </a:pPr>
            <a:r>
              <a:rPr lang="en-US" altLang="ja-JP" sz="4000" b="1" smtClean="0"/>
              <a:t>Él</a:t>
            </a:r>
            <a:r>
              <a:rPr lang="en-US" altLang="ja-JP" sz="4000" smtClean="0"/>
              <a:t> - He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ja-JP" sz="4000" b="1" smtClean="0"/>
              <a:t>Ella</a:t>
            </a:r>
            <a:r>
              <a:rPr lang="en-US" altLang="ja-JP" sz="4000" smtClean="0"/>
              <a:t> -She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ja-JP" sz="4000" b="1" smtClean="0"/>
              <a:t>Usted</a:t>
            </a:r>
            <a:r>
              <a:rPr lang="en-US" altLang="ja-JP" sz="4000" smtClean="0"/>
              <a:t> (Ud) - You </a:t>
            </a:r>
            <a:r>
              <a:rPr lang="en-US" altLang="ja-JP" sz="3000" smtClean="0"/>
              <a:t>(formal, singular)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eaLnBrk="1" hangingPunct="1"/>
            <a:r>
              <a:rPr lang="en-US" sz="8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Plural Subjects</a:t>
            </a: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8663" y="1524000"/>
            <a:ext cx="8001000" cy="44196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en-US" sz="4000" b="1" smtClean="0"/>
              <a:t>Nosotros</a:t>
            </a:r>
            <a:r>
              <a:rPr lang="en-US" sz="4000" smtClean="0"/>
              <a:t> - </a:t>
            </a:r>
            <a:r>
              <a:rPr lang="en-US" sz="3800" smtClean="0"/>
              <a:t>We</a:t>
            </a:r>
          </a:p>
          <a:p>
            <a:pPr algn="l" eaLnBrk="1" hangingPunct="1">
              <a:spcBef>
                <a:spcPct val="0"/>
              </a:spcBef>
            </a:pPr>
            <a:endParaRPr lang="en-US" sz="3000" smtClean="0"/>
          </a:p>
          <a:p>
            <a:pPr algn="l" eaLnBrk="1" hangingPunct="1">
              <a:spcBef>
                <a:spcPct val="0"/>
              </a:spcBef>
            </a:pPr>
            <a:r>
              <a:rPr lang="en-US" sz="4000" b="1" smtClean="0"/>
              <a:t>Vosotros</a:t>
            </a:r>
            <a:r>
              <a:rPr lang="en-US" sz="4000" smtClean="0"/>
              <a:t> - </a:t>
            </a:r>
            <a:r>
              <a:rPr lang="en-US" sz="3800" smtClean="0"/>
              <a:t>You all </a:t>
            </a:r>
            <a:r>
              <a:rPr lang="en-US" sz="2800" smtClean="0"/>
              <a:t>(informal, Spain)</a:t>
            </a:r>
            <a:endParaRPr lang="en-US" altLang="ja-JP" sz="2800" smtClean="0"/>
          </a:p>
          <a:p>
            <a:pPr algn="l" eaLnBrk="1" hangingPunct="1">
              <a:spcBef>
                <a:spcPct val="0"/>
              </a:spcBef>
            </a:pPr>
            <a:endParaRPr lang="en-US" altLang="ja-JP" sz="3000" smtClean="0"/>
          </a:p>
          <a:p>
            <a:pPr algn="l" eaLnBrk="1" hangingPunct="1">
              <a:spcBef>
                <a:spcPct val="0"/>
              </a:spcBef>
            </a:pPr>
            <a:r>
              <a:rPr lang="en-US" altLang="ja-JP" sz="4000" b="1" smtClean="0"/>
              <a:t>Ellos</a:t>
            </a:r>
            <a:r>
              <a:rPr lang="en-US" altLang="ja-JP" sz="4000" smtClean="0"/>
              <a:t> - They </a:t>
            </a:r>
            <a:r>
              <a:rPr lang="en-US" altLang="ja-JP" sz="3000" smtClean="0"/>
              <a:t>(masculine)</a:t>
            </a:r>
            <a:endParaRPr lang="en-US" altLang="ja-JP" sz="4000" smtClean="0"/>
          </a:p>
          <a:p>
            <a:pPr algn="l" eaLnBrk="1" hangingPunct="1">
              <a:spcBef>
                <a:spcPct val="0"/>
              </a:spcBef>
            </a:pPr>
            <a:r>
              <a:rPr lang="en-US" altLang="ja-JP" sz="4000" b="1" smtClean="0"/>
              <a:t>Ellas</a:t>
            </a:r>
            <a:r>
              <a:rPr lang="en-US" altLang="ja-JP" sz="4000" smtClean="0"/>
              <a:t> - They </a:t>
            </a:r>
            <a:r>
              <a:rPr lang="en-US" altLang="ja-JP" sz="3000" smtClean="0"/>
              <a:t>(feminine)</a:t>
            </a:r>
            <a:endParaRPr lang="en-US" altLang="ja-JP" sz="4000" smtClean="0"/>
          </a:p>
          <a:p>
            <a:pPr algn="l" eaLnBrk="1" hangingPunct="1">
              <a:spcBef>
                <a:spcPct val="0"/>
              </a:spcBef>
            </a:pPr>
            <a:r>
              <a:rPr lang="en-US" altLang="ja-JP" sz="4000" b="1" smtClean="0"/>
              <a:t>Ustedes </a:t>
            </a:r>
            <a:r>
              <a:rPr lang="en-US" altLang="ja-JP" sz="4000" smtClean="0"/>
              <a:t>(Uds) - You all </a:t>
            </a:r>
            <a:r>
              <a:rPr lang="en-US" altLang="ja-JP" sz="3000" smtClean="0"/>
              <a:t>(formal)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eaLnBrk="1" hangingPunct="1"/>
            <a:r>
              <a:rPr lang="en-US" sz="8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Ser - To be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1676400"/>
            <a:ext cx="6172200" cy="44196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kumimoji="0" lang="en-US" smtClean="0"/>
              <a:t>-_______________</a:t>
            </a:r>
          </a:p>
          <a:p>
            <a:pPr algn="l" eaLnBrk="1" hangingPunct="1">
              <a:spcBef>
                <a:spcPct val="0"/>
              </a:spcBef>
            </a:pPr>
            <a:endParaRPr kumimoji="0" lang="en-US" smtClean="0"/>
          </a:p>
          <a:p>
            <a:pPr algn="l" eaLnBrk="1" hangingPunct="1">
              <a:spcBef>
                <a:spcPct val="0"/>
              </a:spcBef>
            </a:pPr>
            <a:endParaRPr kumimoji="0" lang="en-US" smtClean="0"/>
          </a:p>
          <a:p>
            <a:pPr algn="l" eaLnBrk="1" hangingPunct="1">
              <a:spcBef>
                <a:spcPct val="0"/>
              </a:spcBef>
            </a:pPr>
            <a:r>
              <a:rPr kumimoji="0" lang="en-US" smtClean="0"/>
              <a:t>-_______________</a:t>
            </a:r>
          </a:p>
          <a:p>
            <a:pPr algn="l" eaLnBrk="1" hangingPunct="1">
              <a:spcBef>
                <a:spcPct val="0"/>
              </a:spcBef>
            </a:pPr>
            <a:endParaRPr kumimoji="0" lang="en-US" sz="2400" smtClean="0"/>
          </a:p>
          <a:p>
            <a:pPr algn="l" eaLnBrk="1" hangingPunct="1">
              <a:spcBef>
                <a:spcPct val="0"/>
              </a:spcBef>
            </a:pPr>
            <a:endParaRPr kumimoji="0" lang="en-US" sz="2400" smtClean="0"/>
          </a:p>
          <a:p>
            <a:pPr algn="l" eaLnBrk="1" hangingPunct="1">
              <a:spcBef>
                <a:spcPct val="0"/>
              </a:spcBef>
            </a:pPr>
            <a:r>
              <a:rPr kumimoji="0" lang="en-US" smtClean="0"/>
              <a:t>-________________________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524000" y="1371600"/>
            <a:ext cx="289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/>
              <a:t>Yo Soy</a:t>
            </a:r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433513" y="2846388"/>
            <a:ext cx="289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5400" b="1"/>
              <a:t>Tú Eres</a:t>
            </a:r>
            <a:endParaRPr 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431925" y="4154488"/>
            <a:ext cx="678180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5200" b="1"/>
              <a:t>Él/ella/usted Es</a:t>
            </a:r>
            <a:endParaRPr lang="en-US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3657600" y="2133600"/>
            <a:ext cx="289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/>
              <a:t>(I am)</a:t>
            </a:r>
            <a:endParaRPr lang="en-U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657600" y="3578225"/>
            <a:ext cx="327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/>
              <a:t>(You are)</a:t>
            </a:r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822575" y="4816475"/>
            <a:ext cx="5791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/>
              <a:t>(He/she is, you are)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 autoUpdateAnimBg="0"/>
      <p:bldP spid="26629" grpId="0" build="p" autoUpdateAnimBg="0"/>
      <p:bldP spid="26630" grpId="0" build="p" autoUpdateAnimBg="0"/>
      <p:bldP spid="26631" grpId="0" build="p" autoUpdateAnimBg="0"/>
      <p:bldP spid="26632" grpId="0" build="p" autoUpdateAnimBg="0"/>
      <p:bldP spid="2663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eaLnBrk="1" hangingPunct="1"/>
            <a:r>
              <a:rPr lang="en-US" sz="8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Ser - To be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1676400"/>
            <a:ext cx="7772400" cy="44196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kumimoji="0" lang="en-US" smtClean="0"/>
              <a:t>-____________________________</a:t>
            </a:r>
          </a:p>
          <a:p>
            <a:pPr algn="l" eaLnBrk="1" hangingPunct="1">
              <a:spcBef>
                <a:spcPct val="0"/>
              </a:spcBef>
            </a:pPr>
            <a:endParaRPr kumimoji="0" lang="en-US" smtClean="0"/>
          </a:p>
          <a:p>
            <a:pPr algn="l" eaLnBrk="1" hangingPunct="1">
              <a:spcBef>
                <a:spcPct val="0"/>
              </a:spcBef>
            </a:pPr>
            <a:endParaRPr kumimoji="0" lang="en-US" smtClean="0"/>
          </a:p>
          <a:p>
            <a:pPr algn="l" eaLnBrk="1" hangingPunct="1">
              <a:spcBef>
                <a:spcPct val="0"/>
              </a:spcBef>
            </a:pPr>
            <a:r>
              <a:rPr kumimoji="0" lang="en-US" smtClean="0"/>
              <a:t>-___________________________</a:t>
            </a:r>
          </a:p>
          <a:p>
            <a:pPr algn="l" eaLnBrk="1" hangingPunct="1">
              <a:spcBef>
                <a:spcPct val="0"/>
              </a:spcBef>
            </a:pPr>
            <a:endParaRPr kumimoji="0" lang="en-US" sz="2400" smtClean="0"/>
          </a:p>
          <a:p>
            <a:pPr algn="l" eaLnBrk="1" hangingPunct="1">
              <a:spcBef>
                <a:spcPct val="0"/>
              </a:spcBef>
            </a:pPr>
            <a:endParaRPr kumimoji="0" lang="en-US" sz="2400" smtClean="0"/>
          </a:p>
          <a:p>
            <a:pPr algn="l" eaLnBrk="1" hangingPunct="1">
              <a:spcBef>
                <a:spcPct val="0"/>
              </a:spcBef>
            </a:pPr>
            <a:r>
              <a:rPr kumimoji="0" lang="en-US" smtClean="0"/>
              <a:t>-__________________________________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24000" y="13716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/>
              <a:t>Nosotros Somos</a:t>
            </a:r>
            <a:endParaRPr lang="en-US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355725" y="2854325"/>
            <a:ext cx="6096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5400" b="1"/>
              <a:t>Vosotros Sois</a:t>
            </a:r>
            <a:endParaRPr lang="en-US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474788" y="4181475"/>
            <a:ext cx="8458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4400" b="1"/>
              <a:t>Ellos/Ellas/Ustedes Son</a:t>
            </a:r>
            <a:endParaRPr lang="en-US" sz="4400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800600" y="2133600"/>
            <a:ext cx="289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/>
              <a:t>(We are)</a:t>
            </a:r>
            <a:endParaRPr lang="en-US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992688" y="3581400"/>
            <a:ext cx="350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/>
              <a:t>(You all are)</a:t>
            </a:r>
            <a:endParaRPr lang="en-US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833563" y="4830763"/>
            <a:ext cx="708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/>
              <a:t>(They/they/you all are)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 autoUpdateAnimBg="0"/>
      <p:bldP spid="24581" grpId="0" build="p" autoUpdateAnimBg="0"/>
      <p:bldP spid="24582" grpId="0" build="p" autoUpdateAnimBg="0"/>
      <p:bldP spid="24583" grpId="0" build="p" autoUpdateAnimBg="0"/>
      <p:bldP spid="24584" grpId="0" build="p" autoUpdateAnimBg="0"/>
      <p:bldP spid="24585" grpId="0" build="p" autoUpdateAnimBg="0"/>
    </p:bldLst>
  </p:timing>
</p:sld>
</file>

<file path=ppt/theme/theme1.xml><?xml version="1.0" encoding="utf-8"?>
<a:theme xmlns:a="http://schemas.openxmlformats.org/drawingml/2006/main" name="Fun Clip">
  <a:themeElements>
    <a:clrScheme name="Fun Clip 1">
      <a:dk1>
        <a:srgbClr val="330000"/>
      </a:dk1>
      <a:lt1>
        <a:srgbClr val="FFFFFF"/>
      </a:lt1>
      <a:dk2>
        <a:srgbClr val="320000"/>
      </a:dk2>
      <a:lt2>
        <a:srgbClr val="808080"/>
      </a:lt2>
      <a:accent1>
        <a:srgbClr val="FFCC00"/>
      </a:accent1>
      <a:accent2>
        <a:srgbClr val="FFDC4C"/>
      </a:accent2>
      <a:accent3>
        <a:srgbClr val="FFFFFF"/>
      </a:accent3>
      <a:accent4>
        <a:srgbClr val="2A0000"/>
      </a:accent4>
      <a:accent5>
        <a:srgbClr val="FFE2AA"/>
      </a:accent5>
      <a:accent6>
        <a:srgbClr val="E7C744"/>
      </a:accent6>
      <a:hlink>
        <a:srgbClr val="009999"/>
      </a:hlink>
      <a:folHlink>
        <a:srgbClr val="CC6018"/>
      </a:folHlink>
    </a:clrScheme>
    <a:fontScheme name="Fun Clip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Fun Clip 1">
        <a:dk1>
          <a:srgbClr val="330000"/>
        </a:dk1>
        <a:lt1>
          <a:srgbClr val="FFFFFF"/>
        </a:lt1>
        <a:dk2>
          <a:srgbClr val="320000"/>
        </a:dk2>
        <a:lt2>
          <a:srgbClr val="808080"/>
        </a:lt2>
        <a:accent1>
          <a:srgbClr val="FFCC00"/>
        </a:accent1>
        <a:accent2>
          <a:srgbClr val="FFDC4C"/>
        </a:accent2>
        <a:accent3>
          <a:srgbClr val="FFFFFF"/>
        </a:accent3>
        <a:accent4>
          <a:srgbClr val="2A0000"/>
        </a:accent4>
        <a:accent5>
          <a:srgbClr val="FFE2AA"/>
        </a:accent5>
        <a:accent6>
          <a:srgbClr val="E7C744"/>
        </a:accent6>
        <a:hlink>
          <a:srgbClr val="009999"/>
        </a:hlink>
        <a:folHlink>
          <a:srgbClr val="CC60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KaddyK:Applications:Microsoft Office 2004:Templates:Presentations:Designs:Fun Clip</Template>
  <TotalTime>45</TotalTime>
  <Words>125</Words>
  <Application>Microsoft Office PowerPoint</Application>
  <PresentationFormat>On-screen Show (4:3)</PresentationFormat>
  <Paragraphs>48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ＭＳ Ｐゴシック</vt:lpstr>
      <vt:lpstr>Lucida Grande</vt:lpstr>
      <vt:lpstr>ヒラギノ角ゴ Pro W3</vt:lpstr>
      <vt:lpstr>Fun Clip</vt:lpstr>
      <vt:lpstr>Singular Subjects</vt:lpstr>
      <vt:lpstr>Plural Subjects</vt:lpstr>
      <vt:lpstr>Ser - To be</vt:lpstr>
      <vt:lpstr>Ser - To be</vt:lpstr>
    </vt:vector>
  </TitlesOfParts>
  <Company>Wachusett Regional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</dc:title>
  <dc:creator>K Kaddy</dc:creator>
  <cp:lastModifiedBy>aford</cp:lastModifiedBy>
  <cp:revision>10</cp:revision>
  <dcterms:created xsi:type="dcterms:W3CDTF">2007-09-11T11:06:02Z</dcterms:created>
  <dcterms:modified xsi:type="dcterms:W3CDTF">2012-10-17T17:23:56Z</dcterms:modified>
</cp:coreProperties>
</file>