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9DC8C-EDA1-43E7-8571-F4C676B206C0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B1F4B1-5BAB-46D4-9B18-024AD8FBC0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88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1F4B1-5BAB-46D4-9B18-024AD8FBC01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1487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1F4B1-5BAB-46D4-9B18-024AD8FBC01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127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1F4B1-5BAB-46D4-9B18-024AD8FBC01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217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1F4B1-5BAB-46D4-9B18-024AD8FBC01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224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1F4B1-5BAB-46D4-9B18-024AD8FBC01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320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1F4B1-5BAB-46D4-9B18-024AD8FBC01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811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1F4B1-5BAB-46D4-9B18-024AD8FBC01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075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1F4B1-5BAB-46D4-9B18-024AD8FBC01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2386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1F4B1-5BAB-46D4-9B18-024AD8FBC01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987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1F4B1-5BAB-46D4-9B18-024AD8FBC01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3769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1F4B1-5BAB-46D4-9B18-024AD8FBC01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36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1F4B1-5BAB-46D4-9B18-024AD8FBC01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126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1F4B1-5BAB-46D4-9B18-024AD8FBC01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248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1F4B1-5BAB-46D4-9B18-024AD8FBC01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812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1F4B1-5BAB-46D4-9B18-024AD8FBC01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409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1F4B1-5BAB-46D4-9B18-024AD8FBC01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173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1F4B1-5BAB-46D4-9B18-024AD8FBC01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928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1F4B1-5BAB-46D4-9B18-024AD8FBC01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34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1F4B1-5BAB-46D4-9B18-024AD8FBC01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8760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1F4B1-5BAB-46D4-9B18-024AD8FBC01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5096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1F4B1-5BAB-46D4-9B18-024AD8FBC01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754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1F4B1-5BAB-46D4-9B18-024AD8FBC01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848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809-A987-4A4F-AAC8-FCCAF218E9A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4235-7900-471E-9E94-7A4EBBC3ED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809-A987-4A4F-AAC8-FCCAF218E9A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4235-7900-471E-9E94-7A4EBBC3ED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809-A987-4A4F-AAC8-FCCAF218E9A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4235-7900-471E-9E94-7A4EBBC3ED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809-A987-4A4F-AAC8-FCCAF218E9A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4235-7900-471E-9E94-7A4EBBC3ED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809-A987-4A4F-AAC8-FCCAF218E9A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4235-7900-471E-9E94-7A4EBBC3ED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809-A987-4A4F-AAC8-FCCAF218E9A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4235-7900-471E-9E94-7A4EBBC3ED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809-A987-4A4F-AAC8-FCCAF218E9A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4235-7900-471E-9E94-7A4EBBC3ED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809-A987-4A4F-AAC8-FCCAF218E9A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4235-7900-471E-9E94-7A4EBBC3ED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809-A987-4A4F-AAC8-FCCAF218E9A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4235-7900-471E-9E94-7A4EBBC3ED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809-A987-4A4F-AAC8-FCCAF218E9A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4235-7900-471E-9E94-7A4EBBC3ED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809-A987-4A4F-AAC8-FCCAF218E9A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4235-7900-471E-9E94-7A4EBBC3ED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82809-A987-4A4F-AAC8-FCCAF218E9A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74235-7900-471E-9E94-7A4EBBC3ED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Ser and </a:t>
            </a:r>
            <a:r>
              <a:rPr lang="en-US" dirty="0" err="1" smtClean="0"/>
              <a:t>Estar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Conjugations and Uses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Uses of 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Relationship of one person to another</a:t>
            </a:r>
          </a:p>
          <a:p>
            <a:pPr lvl="1"/>
            <a:r>
              <a:rPr lang="en-US" dirty="0" smtClean="0"/>
              <a:t>¿</a:t>
            </a:r>
            <a:r>
              <a:rPr lang="en-US" dirty="0" err="1" smtClean="0"/>
              <a:t>Quién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Juan?</a:t>
            </a:r>
          </a:p>
          <a:p>
            <a:pPr lvl="1"/>
            <a:r>
              <a:rPr lang="en-US" dirty="0" smtClean="0"/>
              <a:t>Who is John?</a:t>
            </a:r>
          </a:p>
          <a:p>
            <a:pPr lvl="1"/>
            <a:r>
              <a:rPr lang="en-US" dirty="0" smtClean="0"/>
              <a:t>Juan </a:t>
            </a:r>
            <a:r>
              <a:rPr lang="en-US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esposo</a:t>
            </a:r>
            <a:r>
              <a:rPr lang="en-US" dirty="0" smtClean="0"/>
              <a:t> de Ana.</a:t>
            </a:r>
          </a:p>
          <a:p>
            <a:pPr lvl="1"/>
            <a:r>
              <a:rPr lang="en-US" dirty="0" smtClean="0"/>
              <a:t>John is the husband of Ana.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Uses of 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Certain impersonal expressions</a:t>
            </a:r>
          </a:p>
          <a:p>
            <a:pPr lvl="1"/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 </a:t>
            </a:r>
            <a:r>
              <a:rPr lang="en-US" dirty="0" err="1" smtClean="0"/>
              <a:t>practicar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día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It is important to practice every day.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Es </a:t>
            </a:r>
            <a:r>
              <a:rPr lang="en-US" dirty="0" err="1" smtClean="0"/>
              <a:t>necesario</a:t>
            </a:r>
            <a:r>
              <a:rPr lang="en-US" dirty="0" smtClean="0"/>
              <a:t> </a:t>
            </a:r>
            <a:r>
              <a:rPr lang="en-US" dirty="0" err="1" smtClean="0"/>
              <a:t>hablar</a:t>
            </a:r>
            <a:r>
              <a:rPr lang="en-US" dirty="0" smtClean="0"/>
              <a:t> mucho.</a:t>
            </a:r>
          </a:p>
          <a:p>
            <a:pPr lvl="1"/>
            <a:r>
              <a:rPr lang="en-US" dirty="0" smtClean="0"/>
              <a:t>It is important to talk a lot.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Uses of 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Where an event is taking place</a:t>
            </a:r>
          </a:p>
          <a:p>
            <a:endParaRPr lang="en-US" dirty="0"/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película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en el cine.</a:t>
            </a:r>
          </a:p>
          <a:p>
            <a:pPr lvl="1"/>
            <a:r>
              <a:rPr lang="en-US" dirty="0" smtClean="0"/>
              <a:t>The movie is at the theater.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La fiesta </a:t>
            </a:r>
            <a:r>
              <a:rPr lang="en-US" dirty="0" err="1" smtClean="0"/>
              <a:t>es</a:t>
            </a:r>
            <a:r>
              <a:rPr lang="en-US" dirty="0" smtClean="0"/>
              <a:t> en la casa de Pablo.</a:t>
            </a:r>
          </a:p>
          <a:p>
            <a:pPr lvl="1"/>
            <a:r>
              <a:rPr lang="en-US" dirty="0" smtClean="0"/>
              <a:t>The party is at Pablo’s house.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Uses of 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To express inherent or </a:t>
            </a:r>
            <a:r>
              <a:rPr lang="en-US" dirty="0"/>
              <a:t>e</a:t>
            </a:r>
            <a:r>
              <a:rPr lang="en-US" dirty="0" smtClean="0"/>
              <a:t>ssential qualities</a:t>
            </a:r>
          </a:p>
          <a:p>
            <a:pPr lvl="1"/>
            <a:r>
              <a:rPr lang="en-US" dirty="0" smtClean="0"/>
              <a:t>David </a:t>
            </a:r>
            <a:r>
              <a:rPr lang="en-US" dirty="0" err="1" smtClean="0"/>
              <a:t>es</a:t>
            </a:r>
            <a:r>
              <a:rPr lang="en-US" dirty="0" smtClean="0"/>
              <a:t> un hombre </a:t>
            </a:r>
            <a:r>
              <a:rPr lang="en-US" dirty="0" err="1" smtClean="0"/>
              <a:t>sincero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David is a sincere man.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También</a:t>
            </a:r>
            <a:r>
              <a:rPr lang="en-US" dirty="0" smtClean="0"/>
              <a:t>, el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guapo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He is also handsome.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Uses of </a:t>
            </a:r>
            <a:r>
              <a:rPr lang="en-US" dirty="0" err="1" smtClean="0"/>
              <a:t>Estar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Geographic or physical location</a:t>
            </a:r>
          </a:p>
          <a:p>
            <a:endParaRPr lang="en-US" dirty="0"/>
          </a:p>
          <a:p>
            <a:pPr lvl="1"/>
            <a:r>
              <a:rPr lang="en-US" dirty="0" smtClean="0"/>
              <a:t>¿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ella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Where is she?</a:t>
            </a:r>
          </a:p>
          <a:p>
            <a:pPr lvl="1"/>
            <a:r>
              <a:rPr lang="en-US" dirty="0" smtClean="0"/>
              <a:t>¿</a:t>
            </a:r>
            <a:r>
              <a:rPr lang="en-US" dirty="0" err="1" smtClean="0"/>
              <a:t>Donde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Cuba.</a:t>
            </a:r>
          </a:p>
          <a:p>
            <a:pPr lvl="1"/>
            <a:r>
              <a:rPr lang="en-US" dirty="0" smtClean="0"/>
              <a:t>Chile </a:t>
            </a:r>
            <a:r>
              <a:rPr lang="en-US" dirty="0" err="1" smtClean="0"/>
              <a:t>está</a:t>
            </a:r>
            <a:r>
              <a:rPr lang="en-US" dirty="0" smtClean="0"/>
              <a:t> en </a:t>
            </a:r>
            <a:r>
              <a:rPr lang="en-US" dirty="0" err="1" smtClean="0"/>
              <a:t>América</a:t>
            </a:r>
            <a:r>
              <a:rPr lang="en-US" dirty="0" smtClean="0"/>
              <a:t> del Sur.</a:t>
            </a:r>
          </a:p>
          <a:p>
            <a:pPr lvl="1"/>
            <a:r>
              <a:rPr lang="en-US" dirty="0" smtClean="0"/>
              <a:t>Chile is in South America.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Uses of </a:t>
            </a:r>
            <a:r>
              <a:rPr lang="en-US" dirty="0" err="1" smtClean="0"/>
              <a:t>Estar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State or condition</a:t>
            </a:r>
          </a:p>
          <a:p>
            <a:pPr lvl="1"/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la </a:t>
            </a:r>
            <a:r>
              <a:rPr lang="en-US" dirty="0" err="1" smtClean="0"/>
              <a:t>sopa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How’s the soup?</a:t>
            </a:r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sopa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fría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soup is cold.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estás</a:t>
            </a:r>
            <a:r>
              <a:rPr lang="en-US" dirty="0" smtClean="0"/>
              <a:t> </a:t>
            </a:r>
            <a:r>
              <a:rPr lang="en-US" dirty="0" err="1" smtClean="0"/>
              <a:t>tú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Estoy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, gracias.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Uses of </a:t>
            </a:r>
            <a:r>
              <a:rPr lang="en-US" dirty="0" err="1" smtClean="0"/>
              <a:t>Estar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Many idiomatic expressions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b="1" dirty="0" err="1" smtClean="0"/>
              <a:t>estar</a:t>
            </a:r>
            <a:r>
              <a:rPr lang="en-US" b="1" dirty="0" smtClean="0"/>
              <a:t> de </a:t>
            </a:r>
            <a:r>
              <a:rPr lang="en-US" b="1" dirty="0" err="1" smtClean="0"/>
              <a:t>acuerdo</a:t>
            </a:r>
            <a:r>
              <a:rPr lang="en-US" dirty="0"/>
              <a:t>/</a:t>
            </a:r>
            <a:r>
              <a:rPr lang="en-US" dirty="0" smtClean="0"/>
              <a:t>to be in agreement </a:t>
            </a:r>
          </a:p>
          <a:p>
            <a:pPr lvl="1"/>
            <a:r>
              <a:rPr lang="en-US" b="1" dirty="0" err="1" smtClean="0"/>
              <a:t>estar</a:t>
            </a:r>
            <a:r>
              <a:rPr lang="en-US" b="1" dirty="0" smtClean="0"/>
              <a:t> de pie</a:t>
            </a:r>
            <a:r>
              <a:rPr lang="en-US" dirty="0"/>
              <a:t>/</a:t>
            </a:r>
            <a:r>
              <a:rPr lang="en-US" dirty="0" smtClean="0"/>
              <a:t>to be standing </a:t>
            </a:r>
          </a:p>
          <a:p>
            <a:pPr lvl="1"/>
            <a:r>
              <a:rPr lang="en-US" b="1" dirty="0" err="1" smtClean="0"/>
              <a:t>estar</a:t>
            </a:r>
            <a:r>
              <a:rPr lang="en-US" b="1" dirty="0" smtClean="0"/>
              <a:t> en </a:t>
            </a:r>
            <a:r>
              <a:rPr lang="en-US" b="1" dirty="0" err="1" smtClean="0"/>
              <a:t>camino</a:t>
            </a:r>
            <a:r>
              <a:rPr lang="en-US" dirty="0"/>
              <a:t>/</a:t>
            </a:r>
            <a:r>
              <a:rPr lang="en-US" dirty="0" smtClean="0"/>
              <a:t>to be on the way </a:t>
            </a:r>
          </a:p>
          <a:p>
            <a:pPr lvl="1"/>
            <a:r>
              <a:rPr lang="en-US" b="1" dirty="0" err="1" smtClean="0"/>
              <a:t>estar</a:t>
            </a:r>
            <a:r>
              <a:rPr lang="en-US" b="1" dirty="0" smtClean="0"/>
              <a:t> en </a:t>
            </a:r>
            <a:r>
              <a:rPr lang="en-US" b="1" dirty="0" err="1" smtClean="0"/>
              <a:t>las</a:t>
            </a:r>
            <a:r>
              <a:rPr lang="en-US" b="1" dirty="0" smtClean="0"/>
              <a:t> </a:t>
            </a:r>
            <a:r>
              <a:rPr lang="en-US" b="1" dirty="0" err="1" smtClean="0"/>
              <a:t>nubes</a:t>
            </a:r>
            <a:r>
              <a:rPr lang="en-US" dirty="0"/>
              <a:t>/</a:t>
            </a:r>
            <a:r>
              <a:rPr lang="en-US" dirty="0" smtClean="0"/>
              <a:t>to daydream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Uses of </a:t>
            </a:r>
            <a:r>
              <a:rPr lang="en-US" dirty="0" err="1" smtClean="0"/>
              <a:t>Estar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Progressive tenses</a:t>
            </a:r>
          </a:p>
          <a:p>
            <a:pPr lvl="1"/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estás</a:t>
            </a:r>
            <a:r>
              <a:rPr lang="en-US" dirty="0" smtClean="0"/>
              <a:t> </a:t>
            </a:r>
            <a:r>
              <a:rPr lang="en-US" dirty="0" err="1" smtClean="0"/>
              <a:t>comiendo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are you eating?</a:t>
            </a:r>
          </a:p>
          <a:p>
            <a:pPr lvl="1"/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estoy</a:t>
            </a:r>
            <a:r>
              <a:rPr lang="en-US" dirty="0" smtClean="0"/>
              <a:t> </a:t>
            </a:r>
            <a:r>
              <a:rPr lang="en-US" dirty="0" err="1" smtClean="0"/>
              <a:t>comiendo</a:t>
            </a:r>
            <a:r>
              <a:rPr lang="en-US" dirty="0" smtClean="0"/>
              <a:t> </a:t>
            </a:r>
            <a:r>
              <a:rPr lang="en-US" dirty="0" err="1" smtClean="0"/>
              <a:t>arroz</a:t>
            </a:r>
            <a:r>
              <a:rPr lang="en-US" dirty="0" smtClean="0"/>
              <a:t> y frijoles.</a:t>
            </a:r>
          </a:p>
          <a:p>
            <a:pPr lvl="1"/>
            <a:r>
              <a:rPr lang="en-US" dirty="0" smtClean="0"/>
              <a:t>I am eating rice and beans.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Ser and </a:t>
            </a:r>
            <a:r>
              <a:rPr lang="en-US" dirty="0" err="1" smtClean="0"/>
              <a:t>Estar</a:t>
            </a:r>
            <a:r>
              <a:rPr lang="en-US" dirty="0" smtClean="0"/>
              <a:t> (contrasting uses)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When a noun follows the verb (ser)</a:t>
            </a:r>
          </a:p>
          <a:p>
            <a:r>
              <a:rPr lang="en-US" dirty="0" smtClean="0"/>
              <a:t>Think of the verbs as an = sign</a:t>
            </a:r>
          </a:p>
          <a:p>
            <a:r>
              <a:rPr lang="en-US" dirty="0" smtClean="0"/>
              <a:t>A+B</a:t>
            </a:r>
          </a:p>
          <a:p>
            <a:r>
              <a:rPr lang="en-US" dirty="0" smtClean="0"/>
              <a:t>John is a doctor.</a:t>
            </a:r>
          </a:p>
          <a:p>
            <a:r>
              <a:rPr lang="en-US" dirty="0" smtClean="0"/>
              <a:t>John=doctor</a:t>
            </a:r>
          </a:p>
          <a:p>
            <a:r>
              <a:rPr lang="en-US" dirty="0" smtClean="0"/>
              <a:t>Juan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médico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Ser and </a:t>
            </a:r>
            <a:r>
              <a:rPr lang="en-US" dirty="0" err="1" smtClean="0"/>
              <a:t>Estar</a:t>
            </a:r>
            <a:r>
              <a:rPr lang="en-US" dirty="0" smtClean="0"/>
              <a:t> (contrasting uses)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When an adjective follows the verb, decide between “essence”/ser or “condition”/</a:t>
            </a:r>
            <a:r>
              <a:rPr lang="en-US" dirty="0" err="1" smtClean="0"/>
              <a:t>estar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sopa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fría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soup is cold.</a:t>
            </a:r>
          </a:p>
          <a:p>
            <a:r>
              <a:rPr lang="en-US" dirty="0" smtClean="0"/>
              <a:t>Los </a:t>
            </a:r>
            <a:r>
              <a:rPr lang="en-US" dirty="0" err="1" smtClean="0"/>
              <a:t>elefantes</a:t>
            </a:r>
            <a:r>
              <a:rPr lang="en-US" dirty="0" smtClean="0"/>
              <a:t> son </a:t>
            </a:r>
            <a:r>
              <a:rPr lang="en-US" dirty="0" err="1" smtClean="0"/>
              <a:t>grandes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elephants are big.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Conjugations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: soy</a:t>
            </a:r>
          </a:p>
          <a:p>
            <a:r>
              <a:rPr lang="en-US" dirty="0" err="1" smtClean="0"/>
              <a:t>Tú</a:t>
            </a:r>
            <a:r>
              <a:rPr lang="en-US" dirty="0" smtClean="0"/>
              <a:t>: </a:t>
            </a:r>
            <a:r>
              <a:rPr lang="en-US" dirty="0" err="1" smtClean="0"/>
              <a:t>eres</a:t>
            </a:r>
            <a:endParaRPr lang="en-US" dirty="0" smtClean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, 1 name: </a:t>
            </a:r>
            <a:r>
              <a:rPr lang="en-US" dirty="0" err="1" smtClean="0"/>
              <a:t>es</a:t>
            </a:r>
            <a:endParaRPr lang="en-US" dirty="0" smtClean="0"/>
          </a:p>
          <a:p>
            <a:r>
              <a:rPr lang="en-US" dirty="0" err="1" smtClean="0"/>
              <a:t>Nosotros</a:t>
            </a:r>
            <a:r>
              <a:rPr lang="en-US" dirty="0" smtClean="0"/>
              <a:t>/as:  </a:t>
            </a:r>
            <a:r>
              <a:rPr lang="en-US" dirty="0" err="1" smtClean="0"/>
              <a:t>somos</a:t>
            </a:r>
            <a:endParaRPr lang="en-US" dirty="0" smtClean="0"/>
          </a:p>
          <a:p>
            <a:r>
              <a:rPr lang="en-US" dirty="0" err="1" smtClean="0"/>
              <a:t>Vosotros</a:t>
            </a:r>
            <a:r>
              <a:rPr lang="en-US" dirty="0" smtClean="0"/>
              <a:t>/as: </a:t>
            </a:r>
            <a:r>
              <a:rPr lang="en-US" dirty="0" err="1" smtClean="0"/>
              <a:t>sois</a:t>
            </a:r>
            <a:endParaRPr lang="en-US" dirty="0" smtClean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, 2+ names:  son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ESTAR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: </a:t>
            </a:r>
            <a:r>
              <a:rPr lang="en-US" dirty="0" err="1" smtClean="0"/>
              <a:t>estoy</a:t>
            </a:r>
            <a:endParaRPr lang="en-US" dirty="0" smtClean="0"/>
          </a:p>
          <a:p>
            <a:r>
              <a:rPr lang="en-US" dirty="0" err="1" smtClean="0"/>
              <a:t>Tú</a:t>
            </a:r>
            <a:r>
              <a:rPr lang="en-US" dirty="0" smtClean="0"/>
              <a:t>: </a:t>
            </a:r>
            <a:r>
              <a:rPr lang="en-US" dirty="0" err="1" smtClean="0"/>
              <a:t>estás</a:t>
            </a:r>
            <a:endParaRPr lang="en-US" dirty="0" smtClean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, 1 name: </a:t>
            </a:r>
            <a:r>
              <a:rPr lang="en-US" dirty="0" err="1" smtClean="0"/>
              <a:t>está</a:t>
            </a:r>
            <a:endParaRPr lang="en-US" dirty="0" smtClean="0"/>
          </a:p>
          <a:p>
            <a:r>
              <a:rPr lang="en-US" dirty="0" err="1" smtClean="0"/>
              <a:t>Nosotros</a:t>
            </a:r>
            <a:r>
              <a:rPr lang="en-US" dirty="0" smtClean="0"/>
              <a:t>/as: </a:t>
            </a:r>
            <a:r>
              <a:rPr lang="en-US" dirty="0" err="1" smtClean="0"/>
              <a:t>estamos</a:t>
            </a:r>
            <a:endParaRPr lang="en-US" dirty="0" smtClean="0"/>
          </a:p>
          <a:p>
            <a:r>
              <a:rPr lang="en-US" dirty="0" err="1" smtClean="0"/>
              <a:t>Vosotros</a:t>
            </a:r>
            <a:r>
              <a:rPr lang="en-US" dirty="0" smtClean="0"/>
              <a:t>/as: </a:t>
            </a:r>
            <a:r>
              <a:rPr lang="en-US" dirty="0" err="1" smtClean="0"/>
              <a:t>estáis</a:t>
            </a:r>
            <a:endParaRPr lang="en-US" dirty="0" smtClean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, 2+ names:  </a:t>
            </a:r>
            <a:r>
              <a:rPr lang="en-US" dirty="0" err="1" smtClean="0"/>
              <a:t>están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Ser and </a:t>
            </a:r>
            <a:r>
              <a:rPr lang="en-US" dirty="0" err="1" smtClean="0"/>
              <a:t>Estar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(contrasting uses)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To tell where something is from</a:t>
            </a:r>
          </a:p>
          <a:p>
            <a:r>
              <a:rPr lang="en-US" dirty="0" smtClean="0"/>
              <a:t>Use SER</a:t>
            </a:r>
          </a:p>
          <a:p>
            <a:r>
              <a:rPr lang="en-US" dirty="0" smtClean="0"/>
              <a:t>La comida </a:t>
            </a:r>
            <a:r>
              <a:rPr lang="en-US" dirty="0" err="1" smtClean="0"/>
              <a:t>es</a:t>
            </a:r>
            <a:r>
              <a:rPr lang="en-US" dirty="0" smtClean="0"/>
              <a:t> del </a:t>
            </a:r>
            <a:r>
              <a:rPr lang="en-US" dirty="0" err="1" smtClean="0"/>
              <a:t>restaurante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food is from the restaurant.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Ser and </a:t>
            </a:r>
            <a:r>
              <a:rPr lang="en-US" dirty="0" err="1" smtClean="0"/>
              <a:t>Estar</a:t>
            </a:r>
            <a:r>
              <a:rPr lang="en-US" dirty="0" smtClean="0"/>
              <a:t> (contrasting uses)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To tell where something is located right now</a:t>
            </a:r>
          </a:p>
          <a:p>
            <a:r>
              <a:rPr lang="en-US" dirty="0" smtClean="0"/>
              <a:t>Use ESTAR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mochila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en la mesa.</a:t>
            </a:r>
          </a:p>
          <a:p>
            <a:r>
              <a:rPr lang="en-US" dirty="0" smtClean="0"/>
              <a:t>The backpack is on the table.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Ser and </a:t>
            </a:r>
            <a:r>
              <a:rPr lang="en-US" dirty="0" err="1" smtClean="0"/>
              <a:t>Estar</a:t>
            </a:r>
            <a:r>
              <a:rPr lang="en-US" dirty="0" smtClean="0"/>
              <a:t> (contrasting uses)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To tell where an event is taking place</a:t>
            </a:r>
          </a:p>
          <a:p>
            <a:r>
              <a:rPr lang="en-US" dirty="0" smtClean="0"/>
              <a:t>Use SER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clase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en el </a:t>
            </a:r>
            <a:r>
              <a:rPr lang="en-US" dirty="0" err="1" smtClean="0"/>
              <a:t>gimnasio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class is in the gymnasium.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Uses for 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The hour, day, and date</a:t>
            </a:r>
          </a:p>
          <a:p>
            <a:pPr lvl="1"/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día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Hoy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lunes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Son </a:t>
            </a:r>
            <a:r>
              <a:rPr lang="en-US" dirty="0" err="1" smtClean="0"/>
              <a:t>las</a:t>
            </a:r>
            <a:r>
              <a:rPr lang="en-US" dirty="0" smtClean="0"/>
              <a:t> dos.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Hoy </a:t>
            </a:r>
            <a:r>
              <a:rPr lang="en-US" dirty="0" err="1" smtClean="0"/>
              <a:t>es</a:t>
            </a:r>
            <a:r>
              <a:rPr lang="en-US" dirty="0" smtClean="0"/>
              <a:t> el  15 de </a:t>
            </a:r>
            <a:r>
              <a:rPr lang="en-US" dirty="0" err="1" smtClean="0"/>
              <a:t>agosto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Uses for 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Place of origin</a:t>
            </a:r>
          </a:p>
          <a:p>
            <a:endParaRPr lang="en-US" dirty="0"/>
          </a:p>
          <a:p>
            <a:pPr lvl="1"/>
            <a:r>
              <a:rPr lang="en-US" dirty="0" smtClean="0"/>
              <a:t>¿De 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usted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Where are you from?</a:t>
            </a:r>
          </a:p>
          <a:p>
            <a:pPr lvl="1"/>
            <a:r>
              <a:rPr lang="en-US" dirty="0" err="1" smtClean="0"/>
              <a:t>Yo</a:t>
            </a:r>
            <a:r>
              <a:rPr lang="en-US" dirty="0" smtClean="0"/>
              <a:t> soy de Cuba.</a:t>
            </a:r>
          </a:p>
          <a:p>
            <a:pPr lvl="1"/>
            <a:r>
              <a:rPr lang="en-US" dirty="0" smtClean="0"/>
              <a:t>I am from Cuba.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Uses of 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occupation</a:t>
            </a:r>
          </a:p>
          <a:p>
            <a:pPr lvl="1"/>
            <a:r>
              <a:rPr lang="en-US" dirty="0" smtClean="0"/>
              <a:t>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trabajo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is your job?</a:t>
            </a:r>
          </a:p>
          <a:p>
            <a:pPr lvl="1"/>
            <a:r>
              <a:rPr lang="en-US" dirty="0" err="1" smtClean="0"/>
              <a:t>Yo</a:t>
            </a:r>
            <a:r>
              <a:rPr lang="en-US" dirty="0" smtClean="0"/>
              <a:t> soy </a:t>
            </a:r>
            <a:r>
              <a:rPr lang="en-US" dirty="0" err="1" smtClean="0"/>
              <a:t>profesora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 am a teacher.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Uses of 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Nationality</a:t>
            </a:r>
          </a:p>
          <a:p>
            <a:pPr lvl="1"/>
            <a:r>
              <a:rPr lang="en-US" dirty="0" smtClean="0"/>
              <a:t>¿Es </a:t>
            </a:r>
            <a:r>
              <a:rPr lang="en-US" dirty="0" err="1" smtClean="0"/>
              <a:t>ella</a:t>
            </a:r>
            <a:r>
              <a:rPr lang="en-US" dirty="0" smtClean="0"/>
              <a:t> </a:t>
            </a:r>
            <a:r>
              <a:rPr lang="en-US" dirty="0" err="1" smtClean="0"/>
              <a:t>americana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Is she American?</a:t>
            </a:r>
          </a:p>
          <a:p>
            <a:pPr lvl="1"/>
            <a:r>
              <a:rPr lang="en-US" dirty="0" smtClean="0"/>
              <a:t>No, </a:t>
            </a:r>
            <a:r>
              <a:rPr lang="en-US" dirty="0" err="1" smtClean="0"/>
              <a:t>ella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cubana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No, she is Cuban.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Uses of 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Religious or political affiliation</a:t>
            </a:r>
          </a:p>
          <a:p>
            <a:pPr lvl="1"/>
            <a:r>
              <a:rPr lang="en-US" dirty="0" smtClean="0"/>
              <a:t>Son </a:t>
            </a:r>
            <a:r>
              <a:rPr lang="en-US" dirty="0" err="1" smtClean="0"/>
              <a:t>católicos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They are Catholic.</a:t>
            </a:r>
            <a:endParaRPr lang="en-US" dirty="0"/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gobierno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comunista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government is Communist.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Uses of 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The material something is made of</a:t>
            </a:r>
          </a:p>
          <a:p>
            <a:pPr lvl="1"/>
            <a:r>
              <a:rPr lang="en-US" dirty="0" smtClean="0"/>
              <a:t>¿De </a:t>
            </a:r>
            <a:r>
              <a:rPr lang="en-US" dirty="0" err="1" smtClean="0"/>
              <a:t>qué</a:t>
            </a:r>
            <a:r>
              <a:rPr lang="en-US" dirty="0" smtClean="0"/>
              <a:t> material </a:t>
            </a:r>
            <a:r>
              <a:rPr lang="en-US" dirty="0" err="1" smtClean="0"/>
              <a:t>es</a:t>
            </a:r>
            <a:r>
              <a:rPr lang="en-US" dirty="0" smtClean="0"/>
              <a:t> la mesa?</a:t>
            </a:r>
          </a:p>
          <a:p>
            <a:pPr lvl="1"/>
            <a:r>
              <a:rPr lang="en-US" dirty="0" smtClean="0"/>
              <a:t>What is the material of the table?</a:t>
            </a:r>
          </a:p>
          <a:p>
            <a:pPr lvl="1"/>
            <a:r>
              <a:rPr lang="en-US" dirty="0" smtClean="0"/>
              <a:t>La mesa </a:t>
            </a:r>
            <a:r>
              <a:rPr lang="en-US" dirty="0" err="1" smtClean="0"/>
              <a:t>es</a:t>
            </a:r>
            <a:r>
              <a:rPr lang="en-US" dirty="0" smtClean="0"/>
              <a:t> de </a:t>
            </a:r>
            <a:r>
              <a:rPr lang="en-US" dirty="0" err="1" smtClean="0"/>
              <a:t>madera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table is made of wood.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Uses of 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Possession</a:t>
            </a:r>
          </a:p>
          <a:p>
            <a:pPr lvl="1"/>
            <a:r>
              <a:rPr lang="en-US" dirty="0" smtClean="0"/>
              <a:t>¿De </a:t>
            </a:r>
            <a:r>
              <a:rPr lang="en-US" dirty="0" err="1" smtClean="0"/>
              <a:t>quién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pluma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Whose pen is this?</a:t>
            </a:r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pluma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de Eva.</a:t>
            </a:r>
          </a:p>
          <a:p>
            <a:pPr lvl="1"/>
            <a:r>
              <a:rPr lang="en-US" dirty="0" smtClean="0"/>
              <a:t>The pen  is Eva’s.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727</Words>
  <Application>Microsoft Office PowerPoint</Application>
  <PresentationFormat>On-screen Show (4:3)</PresentationFormat>
  <Paragraphs>171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Wingdings</vt:lpstr>
      <vt:lpstr>Office Theme</vt:lpstr>
      <vt:lpstr>Ser and Estar</vt:lpstr>
      <vt:lpstr>Conjugations</vt:lpstr>
      <vt:lpstr>Uses for Ser</vt:lpstr>
      <vt:lpstr>Uses for Ser</vt:lpstr>
      <vt:lpstr>Uses of Ser</vt:lpstr>
      <vt:lpstr>Uses of Ser</vt:lpstr>
      <vt:lpstr>Uses of Ser</vt:lpstr>
      <vt:lpstr>Uses of Ser</vt:lpstr>
      <vt:lpstr>Uses of Ser</vt:lpstr>
      <vt:lpstr>Uses of Ser</vt:lpstr>
      <vt:lpstr>Uses of Ser</vt:lpstr>
      <vt:lpstr>Uses of Ser</vt:lpstr>
      <vt:lpstr>Uses of Ser</vt:lpstr>
      <vt:lpstr>Uses of Estar</vt:lpstr>
      <vt:lpstr>Uses of Estar</vt:lpstr>
      <vt:lpstr>Uses of Estar</vt:lpstr>
      <vt:lpstr>Uses of Estar</vt:lpstr>
      <vt:lpstr>Ser and Estar (contrasting uses)</vt:lpstr>
      <vt:lpstr>Ser and Estar (contrasting uses)</vt:lpstr>
      <vt:lpstr>Ser and Estar (contrasting uses)</vt:lpstr>
      <vt:lpstr>Ser and Estar (contrasting uses)</vt:lpstr>
      <vt:lpstr>Ser and Estar (contrasting uses)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 and Estar</dc:title>
  <dc:creator>Amanda Ford</dc:creator>
  <cp:lastModifiedBy>Amanda Ford</cp:lastModifiedBy>
  <cp:revision>10</cp:revision>
  <dcterms:created xsi:type="dcterms:W3CDTF">2011-08-17T22:45:34Z</dcterms:created>
  <dcterms:modified xsi:type="dcterms:W3CDTF">2013-09-03T14:07:11Z</dcterms:modified>
</cp:coreProperties>
</file>