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DEC5F-626D-4359-B9D9-52FD4DEA920C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0A7C1-4C53-49F4-B687-7917D2316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65B8E8-4F38-4292-B44D-59740470CC79}" type="slidenum">
              <a:rPr lang="en-US"/>
              <a:pPr/>
              <a:t>8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A211F7-6C92-4048-8440-BACC21DA7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5CE5-5DFE-4CC9-87EE-D6E0940CA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EA420-CDD9-4661-AE3A-63F2E9712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82456B2-00D0-42EA-BA1E-3FF198C069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F5E540D-78D3-45BE-AEF5-6B999AA7B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4200-B787-401E-BEC0-F368B9C601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4F9F-0D9F-4340-A841-ABD395692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3D760E4-6E91-43CA-A57C-5A335DED11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B14CC-C807-4D61-A632-93FD4C454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6DDD-8F43-47F6-893D-696A96796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3BEA-B2F4-40B7-AD93-E34914ED6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61C1-5FEE-479A-A8A0-BE263838A6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D20497A-9FA0-4E71-93F2-B5EB3C6CDD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Saber vs. </a:t>
            </a:r>
            <a:r>
              <a:rPr lang="en-US" dirty="0" err="1" smtClean="0"/>
              <a:t>Conocer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“To Know”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Saber = to know</a:t>
            </a:r>
          </a:p>
        </p:txBody>
      </p:sp>
      <p:graphicFrame>
        <p:nvGraphicFramePr>
          <p:cNvPr id="3098" name="Group 26"/>
          <p:cNvGraphicFramePr>
            <a:graphicFrameLocks noGrp="1"/>
          </p:cNvGraphicFramePr>
          <p:nvPr>
            <p:ph type="tbl" idx="1"/>
          </p:nvPr>
        </p:nvGraphicFramePr>
        <p:xfrm>
          <a:off x="304800" y="1600200"/>
          <a:ext cx="8839200" cy="4561713"/>
        </p:xfrm>
        <a:graphic>
          <a:graphicData uri="http://schemas.openxmlformats.org/drawingml/2006/table">
            <a:tbl>
              <a:tblPr/>
              <a:tblGrid>
                <a:gridCol w="4419600"/>
                <a:gridCol w="4419600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Yo - 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sé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I know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Nos. – sabemos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We know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Tú – sabes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You know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Vos. – sabéis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Y’all know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Él, ella, Ud. – sabe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He knows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Ellos, Ellas, Uds. – saben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They know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You all know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do use SABER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To know </a:t>
            </a:r>
            <a:r>
              <a:rPr lang="en-US" sz="2800" b="1" u="sng" dirty="0" smtClean="0"/>
              <a:t>information or facts</a:t>
            </a:r>
            <a:endParaRPr lang="en-US" sz="2800" dirty="0"/>
          </a:p>
          <a:p>
            <a:pPr lvl="1"/>
            <a:r>
              <a:rPr lang="en-US" sz="2400" dirty="0"/>
              <a:t>Ella </a:t>
            </a:r>
            <a:r>
              <a:rPr lang="en-US" sz="2400" dirty="0" err="1"/>
              <a:t>sabe</a:t>
            </a:r>
            <a:r>
              <a:rPr lang="en-US" sz="2400" dirty="0"/>
              <a:t> la </a:t>
            </a:r>
            <a:r>
              <a:rPr lang="en-US" sz="2400" dirty="0" err="1"/>
              <a:t>hora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salimos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la </a:t>
            </a:r>
            <a:r>
              <a:rPr lang="en-US" sz="2400" dirty="0" err="1"/>
              <a:t>clase</a:t>
            </a:r>
            <a:r>
              <a:rPr lang="en-US" sz="2400" dirty="0"/>
              <a:t>.</a:t>
            </a:r>
          </a:p>
          <a:p>
            <a:pPr lvl="1"/>
            <a:r>
              <a:rPr lang="en-US" sz="2400" dirty="0" err="1"/>
              <a:t>Nosotros</a:t>
            </a:r>
            <a:r>
              <a:rPr lang="en-US" sz="2400" dirty="0"/>
              <a:t> </a:t>
            </a:r>
            <a:r>
              <a:rPr lang="en-US" sz="2400" dirty="0" err="1"/>
              <a:t>sabemos</a:t>
            </a:r>
            <a:r>
              <a:rPr lang="en-US" sz="2400" dirty="0"/>
              <a:t> la </a:t>
            </a:r>
            <a:r>
              <a:rPr lang="en-US" sz="2400" dirty="0" err="1"/>
              <a:t>escuela</a:t>
            </a:r>
            <a:r>
              <a:rPr lang="en-US" sz="2400" dirty="0"/>
              <a:t> </a:t>
            </a:r>
            <a:r>
              <a:rPr lang="en-US" sz="2400" dirty="0" err="1"/>
              <a:t>donde</a:t>
            </a:r>
            <a:r>
              <a:rPr lang="en-US" sz="2400" dirty="0"/>
              <a:t> </a:t>
            </a:r>
            <a:r>
              <a:rPr lang="en-US" sz="2400" dirty="0" err="1"/>
              <a:t>asistimos</a:t>
            </a:r>
            <a:r>
              <a:rPr lang="en-US" sz="2400" dirty="0"/>
              <a:t>.</a:t>
            </a:r>
            <a:br>
              <a:rPr lang="en-US" sz="2400" dirty="0"/>
            </a:br>
            <a:endParaRPr lang="en-US" sz="2400" dirty="0"/>
          </a:p>
          <a:p>
            <a:r>
              <a:rPr lang="en-US" sz="2800" dirty="0"/>
              <a:t>To know </a:t>
            </a:r>
            <a:r>
              <a:rPr lang="en-US" sz="2800" b="1" u="sng" dirty="0"/>
              <a:t>how</a:t>
            </a:r>
            <a:r>
              <a:rPr lang="en-US" sz="2800" dirty="0"/>
              <a:t> to do something </a:t>
            </a:r>
          </a:p>
          <a:p>
            <a:pPr lvl="2"/>
            <a:r>
              <a:rPr lang="en-US" sz="2000" dirty="0"/>
              <a:t>Conjugated form of saber always followed by infinitive:</a:t>
            </a:r>
          </a:p>
          <a:p>
            <a:pPr lvl="1"/>
            <a:r>
              <a:rPr lang="en-US" sz="2400" dirty="0" err="1"/>
              <a:t>Yo</a:t>
            </a:r>
            <a:r>
              <a:rPr lang="en-US" sz="2400" dirty="0"/>
              <a:t> </a:t>
            </a:r>
            <a:r>
              <a:rPr lang="en-US" sz="2400" u="sng" dirty="0" err="1"/>
              <a:t>sé</a:t>
            </a:r>
            <a:r>
              <a:rPr lang="en-US" sz="2400" u="sng" dirty="0"/>
              <a:t> </a:t>
            </a:r>
            <a:r>
              <a:rPr lang="en-US" sz="2400" u="sng" dirty="0" err="1"/>
              <a:t>jugar</a:t>
            </a:r>
            <a:r>
              <a:rPr lang="en-US" sz="2400" dirty="0"/>
              <a:t> al f</a:t>
            </a:r>
            <a:r>
              <a:rPr lang="el-GR" sz="2400" dirty="0">
                <a:cs typeface="Arial" charset="0"/>
              </a:rPr>
              <a:t>ύ</a:t>
            </a:r>
            <a:r>
              <a:rPr lang="en-US" sz="2400" dirty="0" err="1">
                <a:cs typeface="Arial" charset="0"/>
              </a:rPr>
              <a:t>tbol</a:t>
            </a:r>
            <a:r>
              <a:rPr lang="en-US" sz="2400" dirty="0">
                <a:cs typeface="Arial" charset="0"/>
              </a:rPr>
              <a:t>.</a:t>
            </a:r>
          </a:p>
          <a:p>
            <a:pPr lvl="1"/>
            <a:r>
              <a:rPr lang="en-US" sz="2400" dirty="0">
                <a:cs typeface="Arial" charset="0"/>
              </a:rPr>
              <a:t>Mi amigo </a:t>
            </a:r>
            <a:r>
              <a:rPr lang="en-US" sz="2400" u="sng" dirty="0" err="1">
                <a:cs typeface="Arial" charset="0"/>
              </a:rPr>
              <a:t>sabe</a:t>
            </a:r>
            <a:r>
              <a:rPr lang="en-US" sz="2400" u="sng" dirty="0">
                <a:cs typeface="Arial" charset="0"/>
              </a:rPr>
              <a:t> </a:t>
            </a:r>
            <a:r>
              <a:rPr lang="en-US" sz="2400" u="sng" dirty="0" err="1">
                <a:cs typeface="Arial" charset="0"/>
              </a:rPr>
              <a:t>montar</a:t>
            </a:r>
            <a:r>
              <a:rPr lang="en-US" sz="2400" dirty="0">
                <a:cs typeface="Arial" charset="0"/>
              </a:rPr>
              <a:t> en </a:t>
            </a:r>
            <a:r>
              <a:rPr lang="en-US" sz="2400" dirty="0" err="1">
                <a:cs typeface="Arial" charset="0"/>
              </a:rPr>
              <a:t>bicicleta</a:t>
            </a:r>
            <a:r>
              <a:rPr lang="en-US" sz="2400" dirty="0" smtClean="0">
                <a:cs typeface="Arial" charset="0"/>
              </a:rPr>
              <a:t>.</a:t>
            </a:r>
            <a:endParaRPr lang="en-US" sz="2400" dirty="0" smtClean="0">
              <a:cs typeface="Arial" charset="0"/>
            </a:endParaRPr>
          </a:p>
          <a:p>
            <a:pPr lvl="1"/>
            <a:endParaRPr lang="en-US" sz="2400" dirty="0" smtClean="0">
              <a:cs typeface="Arial" charset="0"/>
            </a:endParaRPr>
          </a:p>
          <a:p>
            <a:pPr lvl="1"/>
            <a:r>
              <a:rPr lang="en-US" sz="2400" dirty="0" smtClean="0">
                <a:cs typeface="Arial" charset="0"/>
              </a:rPr>
              <a:t>Use the preposition “</a:t>
            </a:r>
            <a:r>
              <a:rPr lang="en-US" sz="2400" b="1" dirty="0" smtClean="0">
                <a:cs typeface="Arial" charset="0"/>
              </a:rPr>
              <a:t>de</a:t>
            </a:r>
            <a:r>
              <a:rPr lang="en-US" sz="2400" dirty="0" smtClean="0">
                <a:cs typeface="Arial" charset="0"/>
              </a:rPr>
              <a:t>” after saber to say how much someone knows about something.</a:t>
            </a:r>
            <a:endParaRPr lang="el-GR" sz="2400" dirty="0">
              <a:cs typeface="Arial" charset="0"/>
            </a:endParaRP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Conocer = to know</a:t>
            </a:r>
          </a:p>
        </p:txBody>
      </p:sp>
      <p:graphicFrame>
        <p:nvGraphicFramePr>
          <p:cNvPr id="7192" name="Group 24"/>
          <p:cNvGraphicFramePr>
            <a:graphicFrameLocks noGrp="1"/>
          </p:cNvGraphicFramePr>
          <p:nvPr>
            <p:ph type="tbl" idx="1"/>
          </p:nvPr>
        </p:nvGraphicFramePr>
        <p:xfrm>
          <a:off x="0" y="1600200"/>
          <a:ext cx="9144000" cy="4525963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Yo -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conozco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I know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Nos. – conocemos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We know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Tú – conoces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You know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Vos. – conocéis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Y’all know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Él, ella, Ud. – conoce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He knows, She knows, You know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Ellos, Ellas, Uds.– conocen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They know, You all know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to use CONOCER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/>
              <a:t>To know a person.</a:t>
            </a:r>
          </a:p>
          <a:p>
            <a:pPr lvl="1"/>
            <a:r>
              <a:rPr lang="en-US"/>
              <a:t>Yo conozco</a:t>
            </a:r>
            <a:r>
              <a:rPr lang="en-US">
                <a:cs typeface="Arial" charset="0"/>
              </a:rPr>
              <a:t> a mi mejor amigo.</a:t>
            </a:r>
          </a:p>
          <a:p>
            <a:pPr lvl="1"/>
            <a:r>
              <a:rPr lang="en-US">
                <a:cs typeface="Arial" charset="0"/>
              </a:rPr>
              <a:t>Carla conoce al Rogelio.</a:t>
            </a:r>
          </a:p>
          <a:p>
            <a:pPr lvl="1"/>
            <a:endParaRPr lang="en-US">
              <a:cs typeface="Arial" charset="0"/>
            </a:endParaRPr>
          </a:p>
          <a:p>
            <a:pPr>
              <a:buClr>
                <a:schemeClr val="tx1"/>
              </a:buClr>
              <a:buFontTx/>
              <a:buChar char="•"/>
            </a:pPr>
            <a:r>
              <a:rPr lang="en-US">
                <a:cs typeface="Arial" charset="0"/>
              </a:rPr>
              <a:t>To be acquainted with a place or something.</a:t>
            </a:r>
          </a:p>
          <a:p>
            <a:pPr lvl="1"/>
            <a:r>
              <a:rPr lang="en-US">
                <a:cs typeface="Arial" charset="0"/>
              </a:rPr>
              <a:t>Ellos conocen a Dayton.</a:t>
            </a:r>
          </a:p>
          <a:p>
            <a:pPr lvl="1"/>
            <a:r>
              <a:rPr lang="en-US">
                <a:cs typeface="Arial" charset="0"/>
              </a:rPr>
              <a:t>T</a:t>
            </a:r>
            <a:r>
              <a:rPr lang="en-US" altLang="ja-JP">
                <a:ea typeface="ＭＳ Ｐゴシック" charset="-128"/>
                <a:cs typeface="Arial" charset="0"/>
              </a:rPr>
              <a:t>ú</a:t>
            </a:r>
            <a:r>
              <a:rPr lang="en-US">
                <a:cs typeface="Arial" charset="0"/>
              </a:rPr>
              <a:t> conoces a la m</a:t>
            </a:r>
            <a:r>
              <a:rPr lang="el-GR">
                <a:cs typeface="Arial" charset="0"/>
              </a:rPr>
              <a:t>ύ</a:t>
            </a:r>
            <a:r>
              <a:rPr lang="en-US">
                <a:cs typeface="Arial" charset="0"/>
              </a:rPr>
              <a:t>sica de pop o rock.</a:t>
            </a:r>
            <a:endParaRPr lang="el-GR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dirty="0" smtClean="0"/>
              <a:t>You must remember: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2819400"/>
          </a:xfrm>
        </p:spPr>
        <p:txBody>
          <a:bodyPr/>
          <a:lstStyle/>
          <a:p>
            <a:r>
              <a:rPr lang="en-US"/>
              <a:t>A clue as to when to use “conocer”:</a:t>
            </a:r>
          </a:p>
          <a:p>
            <a:pPr lvl="1"/>
            <a:r>
              <a:rPr lang="en-US"/>
              <a:t>you will most likely see the “personal a” used after the verb.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81000" y="3733800"/>
            <a:ext cx="8229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What’s the “personal a”?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5000"/>
              <a:buFont typeface="Wingdings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When the direct object is a person, group of people, or a pet then the “personal a” is needed.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5000"/>
              <a:buFont typeface="Wingdings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No English equivalent/translation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5000"/>
              <a:buFont typeface="Wingdings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Ex: Yo conozco a los j</a:t>
            </a:r>
            <a:r>
              <a:rPr lang="en-US" altLang="ja-JP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-128"/>
              </a:rPr>
              <a:t>ó</a:t>
            </a:r>
            <a:r>
              <a:rPr lang="en-US" altLang="ja-JP" sz="24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venes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5000"/>
              <a:buFont typeface="Wingdings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El presidente conoce a su perro Bo.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RECUERDAS (REMEMBER)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sz="4800"/>
              <a:t>Yo s</a:t>
            </a:r>
            <a:r>
              <a:rPr lang="en-US" sz="4800">
                <a:cs typeface="Arial" charset="0"/>
              </a:rPr>
              <a:t>é el nombre del presidente, pero, yo no conozco al presidente.</a:t>
            </a:r>
          </a:p>
          <a:p>
            <a:r>
              <a:rPr lang="en-US" sz="4800">
                <a:cs typeface="Arial" charset="0"/>
              </a:rPr>
              <a:t>I know the president’s name, but, I don’t know the president.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/>
              <a:t>Saber y conocer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1430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Yo</a:t>
            </a:r>
            <a:r>
              <a:rPr lang="en-US" dirty="0" smtClean="0"/>
              <a:t> ____________ a Susana.</a:t>
            </a:r>
            <a:endParaRPr lang="en-US" i="1" dirty="0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143000" y="1905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Char char="n"/>
            </a:pPr>
            <a:r>
              <a:rPr lang="en-US" sz="3200"/>
              <a:t>Ellos ____________ la fecha.</a:t>
            </a:r>
            <a:endParaRPr lang="en-US" sz="3200" i="1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143000" y="2514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Char char="n"/>
            </a:pPr>
            <a:r>
              <a:rPr lang="en-US" altLang="ja-JP" sz="3200" dirty="0" err="1"/>
              <a:t>Él</a:t>
            </a:r>
            <a:r>
              <a:rPr lang="en-US" altLang="ja-JP" sz="3200" dirty="0"/>
              <a:t> ______________ </a:t>
            </a:r>
            <a:r>
              <a:rPr lang="en-US" altLang="ja-JP" sz="3200" dirty="0" err="1"/>
              <a:t>quién</a:t>
            </a:r>
            <a:r>
              <a:rPr lang="en-US" altLang="ja-JP" sz="3200" dirty="0"/>
              <a:t> </a:t>
            </a:r>
            <a:r>
              <a:rPr lang="en-US" altLang="ja-JP" sz="3200" dirty="0" err="1"/>
              <a:t>es</a:t>
            </a:r>
            <a:r>
              <a:rPr lang="en-US" altLang="ja-JP" sz="3200" dirty="0"/>
              <a:t> el </a:t>
            </a:r>
            <a:r>
              <a:rPr lang="en-US" altLang="ja-JP" sz="3200" dirty="0" err="1"/>
              <a:t>presidente</a:t>
            </a:r>
            <a:r>
              <a:rPr lang="en-US" altLang="ja-JP" sz="3200" dirty="0"/>
              <a:t>.</a:t>
            </a:r>
            <a:endParaRPr lang="en-US" sz="3200" i="1" dirty="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143000" y="3733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Char char="n"/>
            </a:pPr>
            <a:r>
              <a:rPr lang="en-US" sz="3200"/>
              <a:t>Ella _____________ al presidente.</a:t>
            </a:r>
            <a:endParaRPr lang="en-US" sz="3200" i="1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143000" y="4495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Char char="n"/>
            </a:pPr>
            <a:r>
              <a:rPr lang="en-US" sz="3200"/>
              <a:t>Nosotros __________ Bost</a:t>
            </a:r>
            <a:r>
              <a:rPr lang="en-US" altLang="ja-JP" sz="3200"/>
              <a:t>ón muy bien</a:t>
            </a:r>
            <a:endParaRPr lang="en-US" sz="3200" i="1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1143000" y="5257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Char char="n"/>
            </a:pPr>
            <a:r>
              <a:rPr lang="en-US" sz="3200"/>
              <a:t>T</a:t>
            </a:r>
            <a:r>
              <a:rPr lang="en-US" altLang="ja-JP" sz="3200"/>
              <a:t>ú __________ que Bostón es la capital</a:t>
            </a:r>
            <a:endParaRPr lang="en-US" sz="3200" i="1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133600" y="12192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err="1"/>
              <a:t>conozco</a:t>
            </a:r>
            <a:endParaRPr lang="en-US" dirty="0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514600" y="19812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err="1"/>
              <a:t>saben</a:t>
            </a:r>
            <a:endParaRPr lang="en-US" dirty="0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286000" y="25908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sabe</a:t>
            </a:r>
            <a:endParaRPr lang="en-US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514600" y="38100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conoce</a:t>
            </a:r>
            <a:endParaRPr lang="en-US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124200" y="45720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conocemos</a:t>
            </a:r>
            <a:endParaRPr lang="en-US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905000" y="53340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sabes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  <p:bldP spid="9220" grpId="0" build="p" autoUpdateAnimBg="0"/>
      <p:bldP spid="9221" grpId="0" build="p" autoUpdateAnimBg="0"/>
      <p:bldP spid="9222" grpId="0" build="p" autoUpdateAnimBg="0"/>
      <p:bldP spid="9223" grpId="0" build="p" autoUpdateAnimBg="0"/>
      <p:bldP spid="9224" grpId="0" build="p" autoUpdateAnimBg="0"/>
      <p:bldP spid="9225" grpId="0" build="p" autoUpdateAnimBg="0"/>
      <p:bldP spid="9226" grpId="0" build="p" autoUpdateAnimBg="0"/>
      <p:bldP spid="9227" grpId="0" build="p" autoUpdateAnimBg="0"/>
      <p:bldP spid="9228" grpId="0" build="p" autoUpdateAnimBg="0"/>
      <p:bldP spid="9229" grpId="0" build="p" autoUpdateAnimBg="0"/>
      <p:bldP spid="9230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</TotalTime>
  <Words>340</Words>
  <Application>Microsoft Office PowerPoint</Application>
  <PresentationFormat>On-screen Show (4:3)</PresentationFormat>
  <Paragraphs>72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Saber vs. Conocer</vt:lpstr>
      <vt:lpstr>Saber = to know</vt:lpstr>
      <vt:lpstr>When do use SABER</vt:lpstr>
      <vt:lpstr>Conocer = to know</vt:lpstr>
      <vt:lpstr>When to use CONOCER</vt:lpstr>
      <vt:lpstr>You must remember:</vt:lpstr>
      <vt:lpstr>RECUERDAS (REMEMBER)</vt:lpstr>
      <vt:lpstr>Saber y conocer</vt:lpstr>
    </vt:vector>
  </TitlesOfParts>
  <Company>nhs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Spn. I ch. 9</dc:title>
  <dc:creator>nhs</dc:creator>
  <cp:lastModifiedBy>aford</cp:lastModifiedBy>
  <cp:revision>13</cp:revision>
  <dcterms:created xsi:type="dcterms:W3CDTF">2009-02-19T13:48:10Z</dcterms:created>
  <dcterms:modified xsi:type="dcterms:W3CDTF">2012-10-02T14:02:39Z</dcterms:modified>
</cp:coreProperties>
</file>