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10EEC-FC6F-45A7-90CF-8DFB4E93EF13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8F698-BE04-4028-8EC3-B51EC5D6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79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4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629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76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3354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68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7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1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4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3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4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2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1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F7241-B88E-41E4-B7DC-CD56703F39FF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D6A293-58D3-4326-8E40-0F97124A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9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Tense of SER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892461"/>
          </a:xfrm>
        </p:spPr>
        <p:txBody>
          <a:bodyPr>
            <a:normAutofit/>
          </a:bodyPr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Chapter 1</a:t>
            </a:r>
          </a:p>
          <a:p>
            <a:r>
              <a:rPr lang="en-US" dirty="0" err="1" smtClean="0"/>
              <a:t>Gramática</a:t>
            </a:r>
            <a:r>
              <a:rPr lang="en-US" dirty="0" smtClean="0"/>
              <a:t> 1-2</a:t>
            </a:r>
          </a:p>
          <a:p>
            <a:r>
              <a:rPr lang="en-US" dirty="0" smtClean="0"/>
              <a:t>Page 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612" y="2184400"/>
            <a:ext cx="8915400" cy="3777622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In Spanish, a verb has different </a:t>
            </a:r>
            <a:r>
              <a:rPr lang="en-US" dirty="0" smtClean="0"/>
              <a:t>forms </a:t>
            </a:r>
            <a:r>
              <a:rPr lang="en-US" dirty="0" smtClean="0"/>
              <a:t>to tell you who the </a:t>
            </a:r>
            <a:r>
              <a:rPr lang="en-US" b="1" dirty="0" smtClean="0"/>
              <a:t>subject</a:t>
            </a:r>
            <a:r>
              <a:rPr lang="en-US" dirty="0" smtClean="0"/>
              <a:t> is.  Changing a verb form so that it matches its subject is called </a:t>
            </a:r>
            <a:r>
              <a:rPr lang="en-US" b="1" dirty="0" smtClean="0"/>
              <a:t>conjugating</a:t>
            </a:r>
            <a:r>
              <a:rPr lang="en-US" dirty="0" smtClean="0"/>
              <a:t>.  This is the conjugation of the verb </a:t>
            </a:r>
            <a:r>
              <a:rPr lang="en-US" b="1" dirty="0" smtClean="0"/>
              <a:t>SER</a:t>
            </a:r>
            <a:r>
              <a:rPr lang="en-US" dirty="0"/>
              <a:t> </a:t>
            </a:r>
            <a:r>
              <a:rPr lang="en-US" dirty="0" smtClean="0"/>
              <a:t>(to be).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am /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soy</a:t>
            </a:r>
          </a:p>
          <a:p>
            <a:endParaRPr lang="en-US" dirty="0"/>
          </a:p>
          <a:p>
            <a:r>
              <a:rPr lang="en-US" dirty="0" smtClean="0"/>
              <a:t>You are /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err="1" smtClean="0"/>
              <a:t>eres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You are / </a:t>
            </a:r>
            <a:r>
              <a:rPr lang="en-US" dirty="0" err="1"/>
              <a:t>U</a:t>
            </a:r>
            <a:r>
              <a:rPr lang="en-US" dirty="0" err="1" smtClean="0"/>
              <a:t>sted</a:t>
            </a:r>
            <a:r>
              <a:rPr lang="en-US" dirty="0" smtClean="0"/>
              <a:t> </a:t>
            </a:r>
            <a:r>
              <a:rPr lang="en-US" b="1" dirty="0" err="1" smtClean="0"/>
              <a:t>es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He is /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b="1" dirty="0" err="1" smtClean="0"/>
              <a:t>es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She is / Ella </a:t>
            </a:r>
            <a:r>
              <a:rPr lang="en-US" b="1" dirty="0" err="1" smtClean="0"/>
              <a:t>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are /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err="1" smtClean="0"/>
              <a:t>somos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You are / </a:t>
            </a:r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b="1" dirty="0" err="1" smtClean="0"/>
              <a:t>sois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You are / </a:t>
            </a:r>
            <a:r>
              <a:rPr lang="en-US" dirty="0" err="1"/>
              <a:t>U</a:t>
            </a:r>
            <a:r>
              <a:rPr lang="en-US" dirty="0" err="1" smtClean="0"/>
              <a:t>stedes</a:t>
            </a:r>
            <a:r>
              <a:rPr lang="en-US" dirty="0" smtClean="0"/>
              <a:t> </a:t>
            </a:r>
            <a:r>
              <a:rPr lang="en-US" b="1" dirty="0" smtClean="0"/>
              <a:t>son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They are /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b="1" dirty="0" smtClean="0"/>
              <a:t>son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They are / 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b="1" dirty="0" smtClean="0"/>
              <a:t>son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52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US" dirty="0" smtClean="0"/>
              <a:t>With nouns and names of people, use the same form of the verbs as for     </a:t>
            </a:r>
            <a:r>
              <a:rPr lang="en-US" b="1" dirty="0" err="1" smtClean="0"/>
              <a:t>él</a:t>
            </a:r>
            <a:r>
              <a:rPr lang="en-US" b="1" dirty="0" smtClean="0"/>
              <a:t> / </a:t>
            </a:r>
            <a:r>
              <a:rPr lang="en-US" b="1" dirty="0" err="1" smtClean="0"/>
              <a:t>ella</a:t>
            </a:r>
            <a:r>
              <a:rPr lang="en-US" b="1" dirty="0" smtClean="0"/>
              <a:t> </a:t>
            </a:r>
            <a:r>
              <a:rPr lang="en-US" dirty="0" smtClean="0"/>
              <a:t>or </a:t>
            </a:r>
            <a:r>
              <a:rPr lang="en-US" b="1" dirty="0" err="1" smtClean="0"/>
              <a:t>ellos</a:t>
            </a:r>
            <a:r>
              <a:rPr lang="en-US" b="1" dirty="0" smtClean="0"/>
              <a:t> / </a:t>
            </a:r>
            <a:r>
              <a:rPr lang="en-US" b="1" dirty="0" err="1" smtClean="0"/>
              <a:t>ellas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en-US" dirty="0" smtClean="0"/>
              <a:t>My teacher is from Cuba.</a:t>
            </a:r>
          </a:p>
          <a:p>
            <a:pPr>
              <a:lnSpc>
                <a:spcPct val="300000"/>
              </a:lnSpc>
            </a:pPr>
            <a:endParaRPr lang="en-US" dirty="0" smtClean="0"/>
          </a:p>
          <a:p>
            <a:pPr>
              <a:lnSpc>
                <a:spcPct val="300000"/>
              </a:lnSpc>
            </a:pPr>
            <a:r>
              <a:rPr lang="en-US" b="1" dirty="0" err="1" smtClean="0"/>
              <a:t>Mi</a:t>
            </a:r>
            <a:r>
              <a:rPr lang="en-US" b="1" dirty="0" smtClean="0"/>
              <a:t> </a:t>
            </a:r>
            <a:r>
              <a:rPr lang="en-US" b="1" dirty="0" err="1" smtClean="0"/>
              <a:t>profesora</a:t>
            </a:r>
            <a:r>
              <a:rPr lang="en-US" b="1" dirty="0" smtClean="0"/>
              <a:t> </a:t>
            </a:r>
            <a:r>
              <a:rPr lang="en-US" b="1" dirty="0" smtClean="0"/>
              <a:t>ES </a:t>
            </a:r>
            <a:r>
              <a:rPr lang="en-US" b="1" dirty="0" smtClean="0"/>
              <a:t>de Cuba.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11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Juan and Carlos are from Spain.</a:t>
            </a:r>
          </a:p>
          <a:p>
            <a:endParaRPr lang="en-US" dirty="0"/>
          </a:p>
          <a:p>
            <a:endParaRPr lang="en-US" dirty="0" smtClean="0"/>
          </a:p>
          <a:p>
            <a:pPr>
              <a:lnSpc>
                <a:spcPct val="300000"/>
              </a:lnSpc>
            </a:pPr>
            <a:r>
              <a:rPr lang="en-US" b="1" dirty="0" smtClean="0"/>
              <a:t>Juan y Carlos </a:t>
            </a:r>
            <a:r>
              <a:rPr lang="en-US" b="1" dirty="0" smtClean="0"/>
              <a:t>SON </a:t>
            </a:r>
            <a:r>
              <a:rPr lang="en-US" b="1" dirty="0" smtClean="0"/>
              <a:t>de </a:t>
            </a:r>
            <a:r>
              <a:rPr lang="en-US" b="1" dirty="0" err="1" smtClean="0"/>
              <a:t>España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69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a sentence negative, place </a:t>
            </a:r>
            <a:r>
              <a:rPr lang="en-US" b="1" dirty="0" smtClean="0"/>
              <a:t>NO</a:t>
            </a:r>
            <a:r>
              <a:rPr lang="en-US" dirty="0" smtClean="0"/>
              <a:t> </a:t>
            </a:r>
            <a:r>
              <a:rPr lang="en-US" dirty="0" smtClean="0"/>
              <a:t>in front of the verb.</a:t>
            </a:r>
          </a:p>
          <a:p>
            <a:endParaRPr lang="en-US" dirty="0"/>
          </a:p>
          <a:p>
            <a:r>
              <a:rPr lang="en-US" dirty="0" smtClean="0"/>
              <a:t>My teacher isn’t from Mexico.  She’s from Spain.</a:t>
            </a:r>
          </a:p>
          <a:p>
            <a:endParaRPr lang="en-US" dirty="0"/>
          </a:p>
          <a:p>
            <a:r>
              <a:rPr lang="en-US" b="1" dirty="0" err="1" smtClean="0"/>
              <a:t>Mi</a:t>
            </a:r>
            <a:r>
              <a:rPr lang="en-US" b="1" dirty="0" smtClean="0"/>
              <a:t> </a:t>
            </a:r>
            <a:r>
              <a:rPr lang="en-US" b="1" dirty="0" err="1" smtClean="0"/>
              <a:t>profesora</a:t>
            </a:r>
            <a:r>
              <a:rPr lang="en-US" b="1" dirty="0" smtClean="0"/>
              <a:t> </a:t>
            </a:r>
            <a:r>
              <a:rPr lang="en-US" b="1" dirty="0" smtClean="0"/>
              <a:t>NO</a:t>
            </a:r>
            <a:r>
              <a:rPr lang="en-US" b="1" dirty="0" smtClean="0"/>
              <a:t> ES de </a:t>
            </a:r>
            <a:r>
              <a:rPr lang="en-US" b="1" dirty="0" smtClean="0"/>
              <a:t>México.  Ella </a:t>
            </a:r>
            <a:r>
              <a:rPr lang="en-US" b="1" dirty="0" smtClean="0"/>
              <a:t>ES de </a:t>
            </a:r>
            <a:r>
              <a:rPr lang="en-US" b="1" dirty="0" err="1" smtClean="0"/>
              <a:t>España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54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US" dirty="0" smtClean="0"/>
              <a:t>You can use SER to say who someone is, </a:t>
            </a:r>
            <a:r>
              <a:rPr lang="en-US" dirty="0" smtClean="0"/>
              <a:t>where </a:t>
            </a:r>
            <a:r>
              <a:rPr lang="en-US" dirty="0" smtClean="0"/>
              <a:t>you or others are from, to give your telephone numbers, and to say the date, the day, and the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71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Éste</a:t>
            </a:r>
            <a:r>
              <a:rPr lang="en-US" dirty="0" smtClean="0"/>
              <a:t> </a:t>
            </a:r>
            <a:r>
              <a:rPr lang="en-US" b="1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compañero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soy</a:t>
            </a:r>
            <a:r>
              <a:rPr lang="en-US" dirty="0" smtClean="0"/>
              <a:t> de </a:t>
            </a:r>
            <a:r>
              <a:rPr lang="en-US" dirty="0" err="1" smtClean="0"/>
              <a:t>Perú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teléfono</a:t>
            </a:r>
            <a:r>
              <a:rPr lang="en-US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dirty="0" smtClean="0"/>
              <a:t>555-5555.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Hoy </a:t>
            </a:r>
            <a:r>
              <a:rPr lang="en-US" b="1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diez</a:t>
            </a:r>
            <a:r>
              <a:rPr lang="en-US" dirty="0" smtClean="0"/>
              <a:t> de </a:t>
            </a:r>
            <a:r>
              <a:rPr lang="en-US" dirty="0" err="1" smtClean="0"/>
              <a:t>febrero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Hoy </a:t>
            </a:r>
            <a:r>
              <a:rPr lang="en-US" b="1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jueves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Son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de la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386</TotalTime>
  <Words>274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Present Tense of SER</vt:lpstr>
      <vt:lpstr>Punto #1</vt:lpstr>
      <vt:lpstr>SER</vt:lpstr>
      <vt:lpstr>PowerPoint Presentation</vt:lpstr>
      <vt:lpstr>PowerPoint Presentation</vt:lpstr>
      <vt:lpstr>PowerPoint Presentation</vt:lpstr>
      <vt:lpstr>Punto #2</vt:lpstr>
      <vt:lpstr>Don’t Forget…</vt:lpstr>
      <vt:lpstr>For example…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of SER</dc:title>
  <dc:creator>Amanda Ford</dc:creator>
  <cp:lastModifiedBy>Amanda Ford</cp:lastModifiedBy>
  <cp:revision>8</cp:revision>
  <cp:lastPrinted>2014-09-17T15:21:17Z</cp:lastPrinted>
  <dcterms:created xsi:type="dcterms:W3CDTF">2013-09-03T14:08:42Z</dcterms:created>
  <dcterms:modified xsi:type="dcterms:W3CDTF">2014-09-17T16:24:06Z</dcterms:modified>
</cp:coreProperties>
</file>