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7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0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265577-8437-4877-B107-4E24F8A48BD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DC9F16-C9D7-4C55-84E6-087F720F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45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85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2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8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2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83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248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7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C7DA671-C25D-41C8-8A79-5B7ECD64976B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78BEE31-E41E-4ADC-B8B9-B7F3C78C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Nosotros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Commands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Exprésate</a:t>
            </a:r>
            <a:r>
              <a:rPr lang="en-US" dirty="0" smtClean="0"/>
              <a:t> </a:t>
            </a:r>
            <a:r>
              <a:rPr lang="en-US" dirty="0" err="1" smtClean="0"/>
              <a:t>pg</a:t>
            </a:r>
            <a:r>
              <a:rPr lang="en-US" dirty="0" smtClean="0"/>
              <a:t> 60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123845"/>
            <a:ext cx="8770571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olvides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99" y="342900"/>
            <a:ext cx="11259771" cy="5854700"/>
          </a:xfrm>
        </p:spPr>
        <p:txBody>
          <a:bodyPr>
            <a:no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3200" dirty="0" smtClean="0"/>
              <a:t>-CAR, GAR, -ZAR verbs: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en-US" sz="3200" dirty="0" smtClean="0"/>
              <a:t>-CAR: -QU 		</a:t>
            </a:r>
            <a:r>
              <a:rPr lang="en-US" sz="3200" dirty="0" err="1" smtClean="0"/>
              <a:t>sacar</a:t>
            </a:r>
            <a:r>
              <a:rPr lang="en-US" sz="3200" dirty="0" smtClean="0"/>
              <a:t>: </a:t>
            </a:r>
            <a:r>
              <a:rPr lang="en-US" sz="3200" dirty="0" err="1" smtClean="0"/>
              <a:t>sa</a:t>
            </a:r>
            <a:r>
              <a:rPr lang="en-US" sz="3200" b="1" dirty="0" err="1" smtClean="0">
                <a:solidFill>
                  <a:srgbClr val="FF0000"/>
                </a:solidFill>
              </a:rPr>
              <a:t>qu</a:t>
            </a:r>
            <a:r>
              <a:rPr lang="en-US" sz="3200" dirty="0" err="1" smtClean="0"/>
              <a:t>emos</a:t>
            </a:r>
            <a:endParaRPr lang="en-US" sz="3200" dirty="0" smtClean="0"/>
          </a:p>
          <a:p>
            <a:pPr marL="0" indent="0">
              <a:lnSpc>
                <a:spcPct val="300000"/>
              </a:lnSpc>
              <a:buNone/>
            </a:pPr>
            <a:r>
              <a:rPr lang="en-US" sz="3200" dirty="0" smtClean="0"/>
              <a:t>-GAR: -GU		</a:t>
            </a:r>
            <a:r>
              <a:rPr lang="en-US" sz="3200" dirty="0" err="1" smtClean="0"/>
              <a:t>llegar</a:t>
            </a:r>
            <a:r>
              <a:rPr lang="en-US" sz="3200" dirty="0" smtClean="0"/>
              <a:t>: </a:t>
            </a:r>
            <a:r>
              <a:rPr lang="en-US" sz="3200" dirty="0" err="1" smtClean="0"/>
              <a:t>lle</a:t>
            </a:r>
            <a:r>
              <a:rPr lang="en-US" sz="3200" b="1" dirty="0" err="1" smtClean="0">
                <a:solidFill>
                  <a:srgbClr val="FF0000"/>
                </a:solidFill>
              </a:rPr>
              <a:t>gu</a:t>
            </a:r>
            <a:r>
              <a:rPr lang="en-US" sz="3200" dirty="0" err="1" smtClean="0"/>
              <a:t>emos</a:t>
            </a:r>
            <a:endParaRPr lang="en-US" sz="3200" dirty="0" smtClean="0"/>
          </a:p>
          <a:p>
            <a:pPr marL="0" indent="0">
              <a:lnSpc>
                <a:spcPct val="300000"/>
              </a:lnSpc>
              <a:buNone/>
            </a:pPr>
            <a:r>
              <a:rPr lang="en-US" sz="3200" dirty="0" smtClean="0"/>
              <a:t>-ZAR: -C		</a:t>
            </a:r>
            <a:r>
              <a:rPr lang="en-US" sz="3200" dirty="0" err="1" smtClean="0"/>
              <a:t>organizar</a:t>
            </a:r>
            <a:r>
              <a:rPr lang="en-US" sz="3200" dirty="0" smtClean="0"/>
              <a:t>: </a:t>
            </a:r>
            <a:r>
              <a:rPr lang="en-US" sz="3200" dirty="0" err="1" smtClean="0"/>
              <a:t>organi</a:t>
            </a:r>
            <a:r>
              <a:rPr lang="en-US" sz="3200" b="1" dirty="0" err="1" smtClean="0">
                <a:solidFill>
                  <a:srgbClr val="FF0000"/>
                </a:solidFill>
              </a:rPr>
              <a:t>c</a:t>
            </a:r>
            <a:r>
              <a:rPr lang="en-US" sz="3200" dirty="0" err="1" smtClean="0"/>
              <a:t>emos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7826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1" y="123845"/>
            <a:ext cx="10827970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Verbs with IRREGULAR YO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99" y="825500"/>
            <a:ext cx="11259771" cy="5372100"/>
          </a:xfrm>
        </p:spPr>
        <p:txBody>
          <a:bodyPr>
            <a:no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3200" dirty="0"/>
              <a:t>Verbs with YO forms that end in </a:t>
            </a:r>
            <a:r>
              <a:rPr lang="en-US" sz="3200" dirty="0">
                <a:solidFill>
                  <a:srgbClr val="FF0000"/>
                </a:solidFill>
              </a:rPr>
              <a:t>-</a:t>
            </a:r>
            <a:r>
              <a:rPr lang="en-US" sz="3200" b="1" dirty="0">
                <a:solidFill>
                  <a:srgbClr val="FF0000"/>
                </a:solidFill>
              </a:rPr>
              <a:t>go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  <a:r>
              <a:rPr lang="en-US" sz="3200" dirty="0"/>
              <a:t>or </a:t>
            </a:r>
            <a:r>
              <a:rPr lang="en-US" sz="3200" dirty="0">
                <a:solidFill>
                  <a:srgbClr val="FF0000"/>
                </a:solidFill>
              </a:rPr>
              <a:t>-</a:t>
            </a:r>
            <a:r>
              <a:rPr lang="en-US" sz="3200" b="1" dirty="0" err="1">
                <a:solidFill>
                  <a:srgbClr val="FF0000"/>
                </a:solidFill>
              </a:rPr>
              <a:t>zco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  <a:r>
              <a:rPr lang="en-US" sz="3200" dirty="0"/>
              <a:t>in the present tense use the same irregular ending </a:t>
            </a:r>
            <a:r>
              <a:rPr lang="en-US" sz="3200" dirty="0" smtClean="0"/>
              <a:t>in </a:t>
            </a:r>
            <a:r>
              <a:rPr lang="en-US" sz="3200" dirty="0"/>
              <a:t>the NOSOTROS command.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25134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7315200" cy="673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IRREGULAR YO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889000"/>
            <a:ext cx="4160520" cy="5765799"/>
          </a:xfrm>
        </p:spPr>
        <p:txBody>
          <a:bodyPr/>
          <a:lstStyle/>
          <a:p>
            <a:r>
              <a:rPr lang="en-US" dirty="0" err="1" smtClean="0"/>
              <a:t>Pongo</a:t>
            </a:r>
            <a:r>
              <a:rPr lang="en-US" dirty="0" smtClean="0"/>
              <a:t> (</a:t>
            </a:r>
            <a:r>
              <a:rPr lang="en-US" dirty="0" err="1" smtClean="0"/>
              <a:t>poner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Salgo</a:t>
            </a:r>
            <a:r>
              <a:rPr lang="en-US" dirty="0" smtClean="0"/>
              <a:t> (</a:t>
            </a:r>
            <a:r>
              <a:rPr lang="en-US" dirty="0" err="1" smtClean="0"/>
              <a:t>salir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Hago</a:t>
            </a:r>
            <a:r>
              <a:rPr lang="en-US" dirty="0" smtClean="0"/>
              <a:t> (</a:t>
            </a:r>
            <a:r>
              <a:rPr lang="en-US" dirty="0" err="1" smtClean="0"/>
              <a:t>hacer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Traigo</a:t>
            </a:r>
            <a:r>
              <a:rPr lang="en-US" dirty="0" smtClean="0"/>
              <a:t> (</a:t>
            </a:r>
            <a:r>
              <a:rPr lang="en-US" dirty="0" err="1" smtClean="0"/>
              <a:t>traer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Digo</a:t>
            </a:r>
            <a:r>
              <a:rPr lang="en-US" dirty="0" smtClean="0"/>
              <a:t> (</a:t>
            </a:r>
            <a:r>
              <a:rPr lang="en-US" dirty="0" err="1" smtClean="0"/>
              <a:t>decir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Vengo (</a:t>
            </a:r>
            <a:r>
              <a:rPr lang="en-US" dirty="0" err="1" smtClean="0"/>
              <a:t>venir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Tengo</a:t>
            </a:r>
            <a:r>
              <a:rPr lang="en-US" dirty="0" smtClean="0"/>
              <a:t> (</a:t>
            </a:r>
            <a:r>
              <a:rPr lang="en-US" dirty="0" err="1" smtClean="0"/>
              <a:t>tener</a:t>
            </a:r>
            <a:r>
              <a:rPr lang="en-US" dirty="0" smtClean="0"/>
              <a:t>)</a:t>
            </a:r>
          </a:p>
          <a:p>
            <a:r>
              <a:rPr lang="en-US" smtClean="0"/>
              <a:t>Conduzco </a:t>
            </a:r>
            <a:r>
              <a:rPr lang="en-US" dirty="0" smtClean="0"/>
              <a:t>(</a:t>
            </a:r>
            <a:r>
              <a:rPr lang="en-US" dirty="0" err="1" smtClean="0"/>
              <a:t>conducir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Traduzco</a:t>
            </a:r>
            <a:r>
              <a:rPr lang="en-US" dirty="0" smtClean="0"/>
              <a:t> (</a:t>
            </a:r>
            <a:r>
              <a:rPr lang="en-US" dirty="0" err="1" smtClean="0"/>
              <a:t>traducir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889001"/>
            <a:ext cx="4160520" cy="5765799"/>
          </a:xfrm>
        </p:spPr>
        <p:txBody>
          <a:bodyPr/>
          <a:lstStyle/>
          <a:p>
            <a:r>
              <a:rPr lang="en-US" dirty="0" smtClean="0"/>
              <a:t>PONG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SALG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HAG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TRAIG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DIG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VENG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TENG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CONDUZC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TRADUZC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6" name="SMARTInkShape-138"/>
          <p:cNvSpPr/>
          <p:nvPr>
            <p:custDataLst>
              <p:tags r:id="rId1"/>
            </p:custDataLst>
          </p:nvPr>
        </p:nvSpPr>
        <p:spPr>
          <a:xfrm>
            <a:off x="3009900" y="4333875"/>
            <a:ext cx="1200151" cy="133236"/>
          </a:xfrm>
          <a:custGeom>
            <a:avLst/>
            <a:gdLst/>
            <a:ahLst/>
            <a:cxnLst/>
            <a:rect l="0" t="0" r="0" b="0"/>
            <a:pathLst>
              <a:path w="1200151" h="133236">
                <a:moveTo>
                  <a:pt x="1200150" y="114300"/>
                </a:moveTo>
                <a:lnTo>
                  <a:pt x="1200150" y="114300"/>
                </a:lnTo>
                <a:lnTo>
                  <a:pt x="1152885" y="114300"/>
                </a:lnTo>
                <a:lnTo>
                  <a:pt x="1111674" y="114300"/>
                </a:lnTo>
                <a:lnTo>
                  <a:pt x="1068138" y="119356"/>
                </a:lnTo>
                <a:lnTo>
                  <a:pt x="1026169" y="123433"/>
                </a:lnTo>
                <a:lnTo>
                  <a:pt x="982553" y="123802"/>
                </a:lnTo>
                <a:lnTo>
                  <a:pt x="938910" y="123822"/>
                </a:lnTo>
                <a:lnTo>
                  <a:pt x="895409" y="124883"/>
                </a:lnTo>
                <a:lnTo>
                  <a:pt x="854328" y="129312"/>
                </a:lnTo>
                <a:lnTo>
                  <a:pt x="813751" y="125222"/>
                </a:lnTo>
                <a:lnTo>
                  <a:pt x="771872" y="124009"/>
                </a:lnTo>
                <a:lnTo>
                  <a:pt x="750344" y="124938"/>
                </a:lnTo>
                <a:lnTo>
                  <a:pt x="710233" y="132472"/>
                </a:lnTo>
                <a:lnTo>
                  <a:pt x="671261" y="133235"/>
                </a:lnTo>
                <a:lnTo>
                  <a:pt x="631697" y="126781"/>
                </a:lnTo>
                <a:lnTo>
                  <a:pt x="592837" y="124409"/>
                </a:lnTo>
                <a:lnTo>
                  <a:pt x="553128" y="123998"/>
                </a:lnTo>
                <a:lnTo>
                  <a:pt x="509736" y="123847"/>
                </a:lnTo>
                <a:lnTo>
                  <a:pt x="468829" y="123827"/>
                </a:lnTo>
                <a:lnTo>
                  <a:pt x="432177" y="121003"/>
                </a:lnTo>
                <a:lnTo>
                  <a:pt x="403927" y="115624"/>
                </a:lnTo>
                <a:lnTo>
                  <a:pt x="356489" y="114474"/>
                </a:lnTo>
                <a:lnTo>
                  <a:pt x="313606" y="113264"/>
                </a:lnTo>
                <a:lnTo>
                  <a:pt x="284479" y="108819"/>
                </a:lnTo>
                <a:lnTo>
                  <a:pt x="242891" y="110082"/>
                </a:lnTo>
                <a:lnTo>
                  <a:pt x="198497" y="105823"/>
                </a:lnTo>
                <a:lnTo>
                  <a:pt x="151467" y="104913"/>
                </a:lnTo>
                <a:lnTo>
                  <a:pt x="110246" y="104787"/>
                </a:lnTo>
                <a:lnTo>
                  <a:pt x="76718" y="104775"/>
                </a:lnTo>
                <a:lnTo>
                  <a:pt x="55546" y="66153"/>
                </a:lnTo>
                <a:lnTo>
                  <a:pt x="21320" y="23415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1" y="123845"/>
            <a:ext cx="10827970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Verbs with STEM-CHANGES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99" y="825500"/>
            <a:ext cx="11259771" cy="5372100"/>
          </a:xfrm>
        </p:spPr>
        <p:txBody>
          <a:bodyPr>
            <a:no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3200" dirty="0"/>
              <a:t> </a:t>
            </a:r>
            <a:r>
              <a:rPr lang="en-US" sz="3200" b="1" dirty="0" smtClean="0">
                <a:solidFill>
                  <a:srgbClr val="FF0000"/>
                </a:solidFill>
              </a:rPr>
              <a:t>-AR </a:t>
            </a:r>
            <a:r>
              <a:rPr lang="en-US" sz="3200" dirty="0"/>
              <a:t>and </a:t>
            </a:r>
            <a:r>
              <a:rPr lang="en-US" sz="3200" b="1" dirty="0" smtClean="0">
                <a:solidFill>
                  <a:srgbClr val="FF0000"/>
                </a:solidFill>
              </a:rPr>
              <a:t>-ER </a:t>
            </a:r>
            <a:r>
              <a:rPr lang="en-US" sz="3200" dirty="0"/>
              <a:t>stem-changing verbs </a:t>
            </a:r>
            <a:r>
              <a:rPr lang="en-US" sz="3200" b="1" dirty="0">
                <a:solidFill>
                  <a:srgbClr val="FF0000"/>
                </a:solidFill>
              </a:rPr>
              <a:t>do not </a:t>
            </a:r>
            <a:r>
              <a:rPr lang="en-US" sz="3200" dirty="0"/>
              <a:t>have stem changes in the NOSOTROS </a:t>
            </a:r>
            <a:r>
              <a:rPr lang="en-US" sz="3200" dirty="0" smtClean="0"/>
              <a:t>COMMAND.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smtClean="0">
                <a:solidFill>
                  <a:srgbClr val="FF0000"/>
                </a:solidFill>
              </a:rPr>
              <a:t>-IR</a:t>
            </a:r>
            <a:r>
              <a:rPr lang="en-US" sz="3200" dirty="0"/>
              <a:t> </a:t>
            </a:r>
            <a:r>
              <a:rPr lang="en-US" sz="3200" dirty="0" smtClean="0"/>
              <a:t>stem-changing verbs have </a:t>
            </a:r>
            <a:r>
              <a:rPr lang="en-US" sz="3200" dirty="0"/>
              <a:t>stem changes of </a:t>
            </a:r>
            <a:r>
              <a:rPr lang="en-US" sz="3200" b="1" dirty="0"/>
              <a:t>e</a:t>
            </a:r>
            <a:r>
              <a:rPr lang="en-US" sz="3200" dirty="0"/>
              <a:t> → </a:t>
            </a:r>
            <a:r>
              <a:rPr lang="en-US" sz="3200" b="1" dirty="0" err="1"/>
              <a:t>i</a:t>
            </a:r>
            <a:r>
              <a:rPr lang="en-US" sz="3200" dirty="0"/>
              <a:t>, or </a:t>
            </a:r>
            <a:r>
              <a:rPr lang="en-US" sz="3200" b="1" dirty="0"/>
              <a:t>o</a:t>
            </a:r>
            <a:r>
              <a:rPr lang="en-US" sz="3200" dirty="0"/>
              <a:t> → </a:t>
            </a:r>
            <a:r>
              <a:rPr lang="en-US" sz="3200" b="1" dirty="0"/>
              <a:t>u</a:t>
            </a:r>
            <a:r>
              <a:rPr lang="en-US" sz="3200" dirty="0"/>
              <a:t> in the NOSOTROS form.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47344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7315200" cy="673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Stem-changing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889000"/>
            <a:ext cx="4160520" cy="5765799"/>
          </a:xfrm>
        </p:spPr>
        <p:txBody>
          <a:bodyPr/>
          <a:lstStyle/>
          <a:p>
            <a:r>
              <a:rPr lang="en-US" dirty="0" err="1" smtClean="0"/>
              <a:t>Preferir</a:t>
            </a:r>
            <a:endParaRPr lang="en-US" dirty="0" smtClean="0"/>
          </a:p>
          <a:p>
            <a:r>
              <a:rPr lang="en-US" dirty="0" err="1" smtClean="0"/>
              <a:t>Servir</a:t>
            </a:r>
            <a:endParaRPr lang="en-US" dirty="0" smtClean="0"/>
          </a:p>
          <a:p>
            <a:r>
              <a:rPr lang="en-US" dirty="0" err="1" smtClean="0"/>
              <a:t>Pedir</a:t>
            </a:r>
            <a:endParaRPr lang="en-US" dirty="0" smtClean="0"/>
          </a:p>
          <a:p>
            <a:r>
              <a:rPr lang="en-US" dirty="0" err="1" smtClean="0"/>
              <a:t>Vestir</a:t>
            </a:r>
            <a:endParaRPr lang="en-US" dirty="0" smtClean="0"/>
          </a:p>
          <a:p>
            <a:r>
              <a:rPr lang="en-US" dirty="0" err="1" smtClean="0"/>
              <a:t>Repetir</a:t>
            </a:r>
            <a:endParaRPr lang="en-US" dirty="0" smtClean="0"/>
          </a:p>
          <a:p>
            <a:r>
              <a:rPr lang="en-US" dirty="0" err="1" smtClean="0"/>
              <a:t>Dormir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889001"/>
            <a:ext cx="4160520" cy="5765799"/>
          </a:xfrm>
        </p:spPr>
        <p:txBody>
          <a:bodyPr/>
          <a:lstStyle/>
          <a:p>
            <a:r>
              <a:rPr lang="en-US" dirty="0" smtClean="0"/>
              <a:t>PREF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R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S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RV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P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D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V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ST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REP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T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</a:p>
          <a:p>
            <a:r>
              <a:rPr lang="en-US" dirty="0" smtClean="0"/>
              <a:t>D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RM</a:t>
            </a:r>
            <a:r>
              <a:rPr lang="en-US" dirty="0" smtClean="0">
                <a:solidFill>
                  <a:srgbClr val="00B0F0"/>
                </a:solidFill>
              </a:rPr>
              <a:t>AMOS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261599" cy="673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IRREGULAR NOSOTROS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499" y="711201"/>
            <a:ext cx="4160520" cy="5765799"/>
          </a:xfrm>
        </p:spPr>
        <p:txBody>
          <a:bodyPr/>
          <a:lstStyle/>
          <a:p>
            <a:r>
              <a:rPr lang="en-US" b="1" dirty="0" smtClean="0"/>
              <a:t>INFINITIVE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SER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VER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50539" y="749302"/>
            <a:ext cx="4160520" cy="5765799"/>
          </a:xfrm>
        </p:spPr>
        <p:txBody>
          <a:bodyPr/>
          <a:lstStyle/>
          <a:p>
            <a:r>
              <a:rPr lang="en-US" b="1" dirty="0" smtClean="0"/>
              <a:t>AFFIRMATIVE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SEAMOS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VEAMOS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VAMOS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606539" y="749302"/>
            <a:ext cx="4160520" cy="576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NEGATIVE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NO SEAMOS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 VEAMOS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 VAYAMOS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85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123845"/>
            <a:ext cx="8770571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14400"/>
            <a:ext cx="11501071" cy="57531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You’ve used </a:t>
            </a:r>
            <a:r>
              <a:rPr lang="en-US" sz="2800" dirty="0" err="1" smtClean="0"/>
              <a:t>vamos</a:t>
            </a:r>
            <a:r>
              <a:rPr lang="en-US" sz="2800" dirty="0" smtClean="0"/>
              <a:t> a + infinitive to say what a group of people is GOING TO DO.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To suggest that a group of people do or not do something </a:t>
            </a:r>
            <a:r>
              <a:rPr lang="en-US" sz="2800" dirty="0" smtClean="0">
                <a:solidFill>
                  <a:srgbClr val="FF0000"/>
                </a:solidFill>
              </a:rPr>
              <a:t>(Let’s [not]…), </a:t>
            </a:r>
            <a:r>
              <a:rPr lang="en-US" sz="2800" dirty="0" smtClean="0"/>
              <a:t>use </a:t>
            </a:r>
            <a:r>
              <a:rPr lang="en-US" sz="2800" b="1" dirty="0" smtClean="0">
                <a:solidFill>
                  <a:srgbClr val="FF0000"/>
                </a:solidFill>
              </a:rPr>
              <a:t>NOSOTROS COMMANDS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Used when the speaker is included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Let’s + VERB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3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123845"/>
            <a:ext cx="8770571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752600"/>
            <a:ext cx="11259771" cy="4546600"/>
          </a:xfrm>
        </p:spPr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NO HABLEMOS </a:t>
            </a:r>
            <a:r>
              <a:rPr lang="en-US" sz="3200" dirty="0" smtClean="0"/>
              <a:t>con el director; </a:t>
            </a:r>
            <a:r>
              <a:rPr lang="en-US" sz="3200" dirty="0" smtClean="0">
                <a:solidFill>
                  <a:srgbClr val="FF0000"/>
                </a:solidFill>
              </a:rPr>
              <a:t>HABLEMOS</a:t>
            </a:r>
            <a:r>
              <a:rPr lang="en-US" sz="3200" dirty="0" smtClean="0"/>
              <a:t> con Sergio </a:t>
            </a:r>
            <a:r>
              <a:rPr lang="en-US" sz="3200" dirty="0" err="1" smtClean="0"/>
              <a:t>mejor</a:t>
            </a:r>
            <a:r>
              <a:rPr lang="en-US" sz="3200" dirty="0" smtClean="0"/>
              <a:t>.</a:t>
            </a:r>
          </a:p>
          <a:p>
            <a:pPr>
              <a:lnSpc>
                <a:spcPct val="30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LET’S NOT SPEAK </a:t>
            </a:r>
            <a:r>
              <a:rPr lang="en-US" sz="3200" dirty="0" smtClean="0"/>
              <a:t>with the principal; </a:t>
            </a:r>
            <a:r>
              <a:rPr lang="en-US" sz="3200" dirty="0" smtClean="0">
                <a:solidFill>
                  <a:srgbClr val="FF0000"/>
                </a:solidFill>
              </a:rPr>
              <a:t>LET’S SPEAK </a:t>
            </a:r>
            <a:r>
              <a:rPr lang="en-US" sz="3200" dirty="0" smtClean="0"/>
              <a:t>with Sergio instead.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301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123845"/>
            <a:ext cx="8770571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99" y="825500"/>
            <a:ext cx="11259771" cy="5181600"/>
          </a:xfrm>
        </p:spPr>
        <p:txBody>
          <a:bodyPr>
            <a:no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IR</a:t>
            </a:r>
            <a:r>
              <a:rPr lang="en-US" sz="3200" dirty="0" smtClean="0"/>
              <a:t> has an irregular </a:t>
            </a:r>
            <a:r>
              <a:rPr lang="en-US" sz="3200" dirty="0" err="1" smtClean="0"/>
              <a:t>nosotros</a:t>
            </a:r>
            <a:r>
              <a:rPr lang="en-US" sz="3200" dirty="0" smtClean="0"/>
              <a:t> command.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VAMOS (Let’s)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NO VAYAMOS (Let’s not)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7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123845"/>
            <a:ext cx="8770571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99" y="825500"/>
            <a:ext cx="11259771" cy="5181600"/>
          </a:xfrm>
        </p:spPr>
        <p:txBody>
          <a:bodyPr>
            <a:no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NO VAYAMOS </a:t>
            </a:r>
            <a:r>
              <a:rPr lang="en-US" sz="3200" dirty="0" smtClean="0"/>
              <a:t>al </a:t>
            </a:r>
            <a:r>
              <a:rPr lang="en-US" sz="3200" dirty="0" err="1" smtClean="0"/>
              <a:t>lago</a:t>
            </a:r>
            <a:r>
              <a:rPr lang="en-US" sz="3200" dirty="0" smtClean="0"/>
              <a:t> hoy; </a:t>
            </a:r>
            <a:r>
              <a:rPr lang="en-US" sz="3200" dirty="0" err="1" smtClean="0"/>
              <a:t>está</a:t>
            </a:r>
            <a:r>
              <a:rPr lang="en-US" sz="3200" dirty="0" smtClean="0"/>
              <a:t> </a:t>
            </a:r>
            <a:r>
              <a:rPr lang="en-US" sz="3200" dirty="0" err="1" smtClean="0"/>
              <a:t>lloviendo</a:t>
            </a:r>
            <a:r>
              <a:rPr lang="en-US" sz="3200" dirty="0" smtClean="0"/>
              <a:t>.  </a:t>
            </a:r>
            <a:r>
              <a:rPr lang="en-US" sz="3200" dirty="0" smtClean="0">
                <a:solidFill>
                  <a:srgbClr val="FF0000"/>
                </a:solidFill>
              </a:rPr>
              <a:t>VAMOS</a:t>
            </a:r>
            <a:r>
              <a:rPr lang="en-US" sz="3200" dirty="0" smtClean="0"/>
              <a:t> al cine.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en-US" sz="3200" dirty="0" smtClean="0"/>
              <a:t>Let’s not go to the lake today; it’s raining.  Let’s go the movies.</a:t>
            </a:r>
          </a:p>
        </p:txBody>
      </p:sp>
    </p:spTree>
    <p:extLst>
      <p:ext uri="{BB962C8B-B14F-4D97-AF65-F5344CB8AC3E}">
        <p14:creationId xmlns:p14="http://schemas.microsoft.com/office/powerpoint/2010/main" val="396138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123845"/>
            <a:ext cx="8770571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99" y="825500"/>
            <a:ext cx="11259771" cy="5181600"/>
          </a:xfrm>
        </p:spPr>
        <p:txBody>
          <a:bodyPr>
            <a:no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OBJECT </a:t>
            </a:r>
            <a:r>
              <a:rPr lang="en-US" sz="3200" dirty="0" smtClean="0"/>
              <a:t>or </a:t>
            </a:r>
            <a:r>
              <a:rPr lang="en-US" sz="3200" dirty="0" smtClean="0">
                <a:solidFill>
                  <a:srgbClr val="FF0000"/>
                </a:solidFill>
              </a:rPr>
              <a:t>REFLEXIVE PRONOUNS </a:t>
            </a:r>
            <a:r>
              <a:rPr lang="en-US" sz="3200" dirty="0" smtClean="0"/>
              <a:t>are </a:t>
            </a:r>
            <a:r>
              <a:rPr lang="en-US" sz="3200" dirty="0" smtClean="0">
                <a:solidFill>
                  <a:srgbClr val="FF0000"/>
                </a:solidFill>
              </a:rPr>
              <a:t>ATTACHED</a:t>
            </a:r>
            <a:r>
              <a:rPr lang="en-US" sz="3200" dirty="0" smtClean="0"/>
              <a:t> to the </a:t>
            </a:r>
            <a:r>
              <a:rPr lang="en-US" sz="3200" dirty="0" smtClean="0">
                <a:solidFill>
                  <a:srgbClr val="FF0000"/>
                </a:solidFill>
              </a:rPr>
              <a:t>END</a:t>
            </a:r>
            <a:r>
              <a:rPr lang="en-US" sz="3200" dirty="0" smtClean="0"/>
              <a:t> of a verb in </a:t>
            </a:r>
            <a:r>
              <a:rPr lang="en-US" sz="3200" dirty="0" smtClean="0">
                <a:solidFill>
                  <a:srgbClr val="FF0000"/>
                </a:solidFill>
              </a:rPr>
              <a:t>AFFIRMATIVE</a:t>
            </a:r>
            <a:r>
              <a:rPr lang="en-US" sz="3200" dirty="0" smtClean="0"/>
              <a:t> commands and </a:t>
            </a:r>
            <a:r>
              <a:rPr lang="en-US" sz="3200" dirty="0" smtClean="0">
                <a:solidFill>
                  <a:srgbClr val="FF0000"/>
                </a:solidFill>
              </a:rPr>
              <a:t>GO BETWEEN </a:t>
            </a:r>
            <a:r>
              <a:rPr lang="en-US" sz="3200" dirty="0" smtClean="0">
                <a:solidFill>
                  <a:srgbClr val="00B0F0"/>
                </a:solidFill>
              </a:rPr>
              <a:t>NO</a:t>
            </a:r>
            <a:r>
              <a:rPr lang="en-US" sz="3200" dirty="0" smtClean="0"/>
              <a:t> and the </a:t>
            </a:r>
            <a:r>
              <a:rPr lang="en-US" sz="3200" dirty="0" smtClean="0">
                <a:solidFill>
                  <a:srgbClr val="00B0F0"/>
                </a:solidFill>
              </a:rPr>
              <a:t>verb</a:t>
            </a:r>
            <a:r>
              <a:rPr lang="en-US" sz="3200" dirty="0" smtClean="0"/>
              <a:t> in </a:t>
            </a:r>
            <a:r>
              <a:rPr lang="en-US" sz="3200" dirty="0" smtClean="0">
                <a:solidFill>
                  <a:srgbClr val="FF0000"/>
                </a:solidFill>
              </a:rPr>
              <a:t>negative commands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374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123845"/>
            <a:ext cx="8770571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99" y="825500"/>
            <a:ext cx="11259771" cy="5181600"/>
          </a:xfrm>
        </p:spPr>
        <p:txBody>
          <a:bodyPr>
            <a:no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3200" dirty="0" smtClean="0"/>
              <a:t>¿</a:t>
            </a:r>
            <a:r>
              <a:rPr lang="en-US" sz="3200" dirty="0" err="1" smtClean="0"/>
              <a:t>Hacemos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la fiesta </a:t>
            </a:r>
            <a:r>
              <a:rPr lang="en-US" sz="3200" dirty="0" err="1" smtClean="0"/>
              <a:t>esta</a:t>
            </a:r>
            <a:r>
              <a:rPr lang="en-US" sz="3200" dirty="0" smtClean="0"/>
              <a:t> </a:t>
            </a:r>
            <a:r>
              <a:rPr lang="en-US" sz="3200" dirty="0" err="1" smtClean="0"/>
              <a:t>semana</a:t>
            </a:r>
            <a:r>
              <a:rPr lang="en-US" sz="3200" dirty="0" smtClean="0"/>
              <a:t>?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en-US" sz="3200" dirty="0" err="1" smtClean="0"/>
              <a:t>Sí</a:t>
            </a:r>
            <a:r>
              <a:rPr lang="en-US" sz="3200" dirty="0" smtClean="0"/>
              <a:t>, </a:t>
            </a:r>
            <a:r>
              <a:rPr lang="en-US" sz="3200" b="1" dirty="0" err="1" smtClean="0"/>
              <a:t>hagámos</a:t>
            </a:r>
            <a:r>
              <a:rPr lang="en-US" sz="3200" b="1" dirty="0" err="1" smtClean="0">
                <a:solidFill>
                  <a:srgbClr val="FF0000"/>
                </a:solidFill>
              </a:rPr>
              <a:t>la</a:t>
            </a:r>
            <a:r>
              <a:rPr lang="en-US" sz="3200" b="1" dirty="0" smtClean="0"/>
              <a:t> </a:t>
            </a:r>
            <a:r>
              <a:rPr lang="en-US" sz="3200" dirty="0" smtClean="0"/>
              <a:t>el </a:t>
            </a:r>
            <a:r>
              <a:rPr lang="en-US" sz="3200" dirty="0" err="1" smtClean="0"/>
              <a:t>viernes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83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123845"/>
            <a:ext cx="8770571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99" y="825500"/>
            <a:ext cx="11259771" cy="5181600"/>
          </a:xfrm>
        </p:spPr>
        <p:txBody>
          <a:bodyPr>
            <a:no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3200" dirty="0" smtClean="0"/>
              <a:t>¿</a:t>
            </a:r>
            <a:r>
              <a:rPr lang="en-US" sz="3200" dirty="0" err="1" smtClean="0"/>
              <a:t>Invitamos</a:t>
            </a:r>
            <a:r>
              <a:rPr lang="en-US" sz="3200" dirty="0" smtClean="0"/>
              <a:t> a </a:t>
            </a:r>
            <a:r>
              <a:rPr lang="en-US" sz="3200" dirty="0" smtClean="0">
                <a:solidFill>
                  <a:srgbClr val="FF0000"/>
                </a:solidFill>
              </a:rPr>
              <a:t>los </a:t>
            </a:r>
            <a:r>
              <a:rPr lang="en-US" sz="3200" dirty="0" err="1" smtClean="0">
                <a:solidFill>
                  <a:srgbClr val="FF0000"/>
                </a:solidFill>
              </a:rPr>
              <a:t>vecinos</a:t>
            </a:r>
            <a:r>
              <a:rPr lang="en-US" sz="3200" dirty="0" smtClean="0"/>
              <a:t>?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en-US" sz="3200" dirty="0" smtClean="0"/>
              <a:t>No, no </a:t>
            </a:r>
            <a:r>
              <a:rPr lang="en-US" sz="3200" b="1" dirty="0" smtClean="0">
                <a:solidFill>
                  <a:srgbClr val="FF0000"/>
                </a:solidFill>
              </a:rPr>
              <a:t>los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invitemos</a:t>
            </a:r>
            <a:r>
              <a:rPr lang="en-US" sz="3200" b="1" dirty="0" smtClean="0"/>
              <a:t> </a:t>
            </a:r>
            <a:r>
              <a:rPr lang="en-US" sz="3200" dirty="0" err="1" smtClean="0"/>
              <a:t>este</a:t>
            </a:r>
            <a:r>
              <a:rPr lang="en-US" sz="3200" dirty="0" smtClean="0"/>
              <a:t> </a:t>
            </a:r>
            <a:r>
              <a:rPr lang="en-US" sz="3200" dirty="0" err="1" smtClean="0"/>
              <a:t>vez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812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123845"/>
            <a:ext cx="8770571" cy="701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99" y="825500"/>
            <a:ext cx="11259771" cy="5181600"/>
          </a:xfrm>
        </p:spPr>
        <p:txBody>
          <a:bodyPr>
            <a:noAutofit/>
          </a:bodyPr>
          <a:lstStyle/>
          <a:p>
            <a:pPr marL="0" indent="0">
              <a:lnSpc>
                <a:spcPct val="300000"/>
              </a:lnSpc>
              <a:buNone/>
            </a:pPr>
            <a:r>
              <a:rPr lang="en-US" sz="3200" dirty="0" smtClean="0"/>
              <a:t>Note that the final </a:t>
            </a:r>
            <a:r>
              <a:rPr lang="en-US" sz="3200" b="1" dirty="0" smtClean="0">
                <a:solidFill>
                  <a:srgbClr val="FF0000"/>
                </a:solidFill>
              </a:rPr>
              <a:t>–S </a:t>
            </a:r>
            <a:r>
              <a:rPr lang="en-US" sz="3200" dirty="0" smtClean="0"/>
              <a:t>is dropped before adding </a:t>
            </a:r>
            <a:r>
              <a:rPr lang="en-US" sz="3200" b="1" dirty="0" smtClean="0">
                <a:solidFill>
                  <a:srgbClr val="FF0000"/>
                </a:solidFill>
              </a:rPr>
              <a:t>NOS</a:t>
            </a:r>
            <a:r>
              <a:rPr lang="en-US" sz="3200" dirty="0" smtClean="0"/>
              <a:t>.</a:t>
            </a:r>
          </a:p>
          <a:p>
            <a:pPr marL="0" indent="0">
              <a:lnSpc>
                <a:spcPct val="300000"/>
              </a:lnSpc>
              <a:buNone/>
            </a:pPr>
            <a:r>
              <a:rPr lang="en-US" sz="3200" dirty="0" smtClean="0"/>
              <a:t>No </a:t>
            </a:r>
            <a:r>
              <a:rPr lang="en-US" sz="3200" b="1" dirty="0" err="1" smtClean="0">
                <a:solidFill>
                  <a:srgbClr val="FF0000"/>
                </a:solidFill>
              </a:rPr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preocupemos</a:t>
            </a:r>
            <a:r>
              <a:rPr lang="en-US" sz="3200" dirty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eso</a:t>
            </a:r>
            <a:r>
              <a:rPr lang="en-US" sz="3200" dirty="0" smtClean="0"/>
              <a:t>.  </a:t>
            </a:r>
            <a:r>
              <a:rPr lang="en-US" sz="3200" dirty="0" err="1" smtClean="0"/>
              <a:t>Vámo</a:t>
            </a:r>
            <a:r>
              <a:rPr lang="en-US" sz="3200" b="1" dirty="0" err="1" smtClean="0">
                <a:solidFill>
                  <a:srgbClr val="FF0000"/>
                </a:solidFill>
              </a:rPr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ya</a:t>
            </a:r>
            <a:r>
              <a:rPr lang="en-US" sz="3200" dirty="0" smtClean="0"/>
              <a:t>. (Think DORA!)</a:t>
            </a:r>
          </a:p>
        </p:txBody>
      </p:sp>
    </p:spTree>
    <p:extLst>
      <p:ext uri="{BB962C8B-B14F-4D97-AF65-F5344CB8AC3E}">
        <p14:creationId xmlns:p14="http://schemas.microsoft.com/office/powerpoint/2010/main" val="41339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7375</TotalTime>
  <Words>340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Metropolitan</vt:lpstr>
      <vt:lpstr>Nosotros Commands   Exprésate pg 60</vt:lpstr>
      <vt:lpstr>Punto #1</vt:lpstr>
      <vt:lpstr>Punto #1 continued</vt:lpstr>
      <vt:lpstr>Punto #2</vt:lpstr>
      <vt:lpstr>Punto #2 continued</vt:lpstr>
      <vt:lpstr>Punto #3</vt:lpstr>
      <vt:lpstr>Punto #3 continued</vt:lpstr>
      <vt:lpstr>Punto #3 continued</vt:lpstr>
      <vt:lpstr>NOTE:</vt:lpstr>
      <vt:lpstr>No te olvides…</vt:lpstr>
      <vt:lpstr>Verbs with IRREGULAR YO FORMS</vt:lpstr>
      <vt:lpstr>IRREGULAR YO VERBS</vt:lpstr>
      <vt:lpstr>Verbs with STEM-CHANGES</vt:lpstr>
      <vt:lpstr>Stem-changing VERBS</vt:lpstr>
      <vt:lpstr>IRREGULAR NOSOTROS FORMS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Nosotros Commands   Exprésate pg 60</dc:title>
  <dc:creator>Amanda Ford</dc:creator>
  <cp:lastModifiedBy>Amanda Ford</cp:lastModifiedBy>
  <cp:revision>15</cp:revision>
  <cp:lastPrinted>2016-03-01T18:51:13Z</cp:lastPrinted>
  <dcterms:created xsi:type="dcterms:W3CDTF">2016-03-01T16:08:33Z</dcterms:created>
  <dcterms:modified xsi:type="dcterms:W3CDTF">2016-03-07T15:13:24Z</dcterms:modified>
</cp:coreProperties>
</file>