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1" r:id="rId13"/>
    <p:sldId id="272" r:id="rId14"/>
    <p:sldId id="274" r:id="rId15"/>
    <p:sldId id="275" r:id="rId16"/>
    <p:sldId id="277" r:id="rId17"/>
    <p:sldId id="279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542BC-381A-4FD8-A50D-042EBBE952F6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4820C-C5D5-4B2D-9A71-C3954E2F3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7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C8DA7-FD2A-4B95-B337-924CFA40A684}" type="slidenum">
              <a:rPr lang="en-US"/>
              <a:pPr>
                <a:spcBef>
                  <a:spcPct val="0"/>
                </a:spcBef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9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7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7657-8039-45E4-ADBA-2B5CBD6334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0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8E1A-F85C-4850-BCA1-C3322C6D29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4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4BE74-AE49-4DBC-85DF-D9587958EC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44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50658-8644-4684-9AA0-BA102228A7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09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4D108-CF10-434D-9B7A-CE614B6B2C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42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E60F-95AF-4DFB-8B12-F65BB1FA2C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5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A0B8-0FA8-4307-917F-16C7E33E84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29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F1E33-CEDD-4987-A9EC-C06469F339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9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2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8C01E-350E-4FB0-A6D6-204F0A8983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00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5EAB-3218-4EC8-98BA-3AB46BC33D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7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E8B30-B1BB-42AC-98B3-34D8C1BABF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2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1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6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9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E94-CBC2-459B-A39B-4561458B789B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4B33-C1A9-4611-8942-EBC1CF30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7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A20C55-5E8B-466F-ADFE-5A1823C68ED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9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Libro de gramatica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7 pages of blank paper</a:t>
            </a:r>
          </a:p>
          <a:p>
            <a:pPr marL="0" indent="0">
              <a:buNone/>
            </a:pPr>
            <a:r>
              <a:rPr lang="en-US" smtClean="0"/>
              <a:t>*will use 16 in Spanish 2 and leave enough for Spanish 3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4646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274" y="1570266"/>
            <a:ext cx="5614792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Tener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Idioms are phrases that do not translate literally from English to Spanish.</a:t>
            </a:r>
          </a:p>
          <a:p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Example: 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 am hungry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Yo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tengo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hambre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  <a:sym typeface="Wingdings" panose="05000000000000000000" pitchFamily="2" charset="2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63252" y="102078"/>
            <a:ext cx="10515600" cy="749691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Tener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Idioms				PG 7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437334" y="851769"/>
            <a:ext cx="5181600" cy="5862181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sed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- to be thirsty</a:t>
            </a:r>
          </a:p>
          <a:p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prisa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- to be in a hurry</a:t>
            </a:r>
          </a:p>
          <a:p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frio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- to be cold</a:t>
            </a:r>
          </a:p>
          <a:p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que</a:t>
            </a:r>
            <a:r>
              <a:rPr lang="en-US" sz="3800" b="1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(infinitive) – to have to do something</a:t>
            </a:r>
          </a:p>
          <a:p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ganas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de (infinitive) – to feel like doing something</a:t>
            </a:r>
          </a:p>
          <a:p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prisa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- to be in a hurry</a:t>
            </a:r>
          </a:p>
          <a:p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sueño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– to be sleepy</a:t>
            </a:r>
          </a:p>
          <a:p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suerte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- to be lucky</a:t>
            </a:r>
          </a:p>
          <a:p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razon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- to be right</a:t>
            </a:r>
          </a:p>
          <a:p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calor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- to be hot</a:t>
            </a:r>
          </a:p>
          <a:p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miedo</a:t>
            </a:r>
            <a:r>
              <a:rPr lang="en-US" sz="3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– to be scared</a:t>
            </a:r>
          </a:p>
          <a:p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Tener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cuidado</a:t>
            </a:r>
            <a:r>
              <a:rPr lang="en-US" sz="3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- to be careful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2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accent2"/>
                </a:solidFill>
              </a:rPr>
              <a:t>INFORMAL </a:t>
            </a:r>
            <a:r>
              <a:rPr lang="en-US" sz="3200" dirty="0" smtClean="0">
                <a:solidFill>
                  <a:schemeClr val="accent2"/>
                </a:solidFill>
              </a:rPr>
              <a:t>COMMANDS / </a:t>
            </a:r>
            <a:r>
              <a:rPr lang="en-US" sz="3200" dirty="0" err="1" smtClean="0">
                <a:solidFill>
                  <a:schemeClr val="accent2"/>
                </a:solidFill>
              </a:rPr>
              <a:t>Tu</a:t>
            </a:r>
            <a:r>
              <a:rPr lang="en-US" sz="3200" dirty="0" smtClean="0">
                <a:solidFill>
                  <a:schemeClr val="accent2"/>
                </a:solidFill>
              </a:rPr>
              <a:t> Commands</a:t>
            </a:r>
            <a:r>
              <a:rPr lang="en-US" sz="3200" dirty="0">
                <a:solidFill>
                  <a:schemeClr val="accent2"/>
                </a:solidFill>
              </a:rPr>
              <a:t/>
            </a:r>
            <a:br>
              <a:rPr lang="en-US" sz="3200" dirty="0">
                <a:solidFill>
                  <a:schemeClr val="accent2"/>
                </a:solidFill>
              </a:rPr>
            </a:br>
            <a:r>
              <a:rPr lang="en-US" sz="3200" dirty="0"/>
              <a:t>   </a:t>
            </a:r>
            <a:r>
              <a:rPr lang="en-US" sz="3200" b="1" dirty="0"/>
              <a:t>PG </a:t>
            </a:r>
            <a:r>
              <a:rPr lang="en-US" sz="3200" b="1" dirty="0" smtClean="0"/>
              <a:t>8</a:t>
            </a:r>
            <a:endParaRPr lang="en-US" sz="32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66800"/>
            <a:ext cx="8991600" cy="686844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hlink"/>
                </a:solidFill>
              </a:rPr>
              <a:t>TELLING SOMEONE (</a:t>
            </a:r>
            <a:r>
              <a:rPr lang="en-US" dirty="0" err="1" smtClean="0">
                <a:solidFill>
                  <a:schemeClr val="hlink"/>
                </a:solidFill>
              </a:rPr>
              <a:t>t</a:t>
            </a:r>
            <a:r>
              <a:rPr lang="en-US" dirty="0" err="1" smtClean="0">
                <a:solidFill>
                  <a:schemeClr val="hlink"/>
                </a:solidFill>
                <a:cs typeface="Arial" panose="020B0604020202020204" pitchFamily="34" charset="0"/>
              </a:rPr>
              <a:t>ú</a:t>
            </a:r>
            <a:r>
              <a:rPr lang="en-US" dirty="0" smtClean="0">
                <a:solidFill>
                  <a:schemeClr val="hlink"/>
                </a:solidFill>
              </a:rPr>
              <a:t>)TO DO OR NOT DO SOMETHING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699370" y="1967630"/>
            <a:ext cx="4824608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Affirmative TU Commands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3366FF"/>
              </a:solidFill>
              <a:latin typeface="Calisto MT" panose="0204060305050503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3366FF"/>
                </a:solidFill>
                <a:latin typeface="Calisto MT" panose="02040603050505030304" pitchFamily="18" charset="0"/>
              </a:rPr>
              <a:t>**</a:t>
            </a:r>
            <a:r>
              <a:rPr lang="en-US" sz="2400" dirty="0">
                <a:solidFill>
                  <a:srgbClr val="3366FF"/>
                </a:solidFill>
                <a:latin typeface="Calisto MT" panose="02040603050505030304" pitchFamily="18" charset="0"/>
              </a:rPr>
              <a:t>AR VERBS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3366FF"/>
                </a:solidFill>
                <a:latin typeface="Calisto MT" panose="02040603050505030304" pitchFamily="18" charset="0"/>
              </a:rPr>
              <a:t>Drop ending and add an 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 smtClean="0">
              <a:solidFill>
                <a:srgbClr val="800000"/>
              </a:solidFill>
              <a:latin typeface="Calisto MT" panose="0204060305050503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rgbClr val="800000"/>
                </a:solidFill>
                <a:latin typeface="Calisto MT" panose="02040603050505030304" pitchFamily="18" charset="0"/>
              </a:rPr>
              <a:t>**</a:t>
            </a:r>
            <a:r>
              <a:rPr lang="en-US" sz="2400" dirty="0">
                <a:solidFill>
                  <a:srgbClr val="800000"/>
                </a:solidFill>
                <a:latin typeface="Calisto MT" panose="02040603050505030304" pitchFamily="18" charset="0"/>
              </a:rPr>
              <a:t>ER/IR VERBS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800000"/>
                </a:solidFill>
                <a:latin typeface="Calisto MT" panose="02040603050505030304" pitchFamily="18" charset="0"/>
              </a:rPr>
              <a:t>Drop ending and add an E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dirty="0">
              <a:solidFill>
                <a:srgbClr val="80000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3200" dirty="0"/>
              <a:t>EXAMPLE: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AYUDAR- AYUDA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COMER- COME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ESCRIBIR- ESCRIBE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477000" y="1967630"/>
            <a:ext cx="403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Negative TU Commands</a:t>
            </a:r>
          </a:p>
          <a:p>
            <a:pPr algn="l"/>
            <a:endParaRPr lang="en-US" dirty="0">
              <a:solidFill>
                <a:schemeClr val="hlink"/>
              </a:solidFill>
              <a:latin typeface="Calisto MT" panose="02040603050505030304" pitchFamily="18" charset="0"/>
            </a:endParaRPr>
          </a:p>
          <a:p>
            <a:pPr algn="l"/>
            <a:r>
              <a:rPr lang="en-US" dirty="0" smtClean="0">
                <a:solidFill>
                  <a:schemeClr val="hlink"/>
                </a:solidFill>
                <a:latin typeface="Calisto MT" panose="02040603050505030304" pitchFamily="18" charset="0"/>
              </a:rPr>
              <a:t>*AR VERBS</a:t>
            </a:r>
          </a:p>
          <a:p>
            <a:pPr algn="l"/>
            <a:r>
              <a:rPr lang="en-US" dirty="0">
                <a:solidFill>
                  <a:schemeClr val="hlink"/>
                </a:solidFill>
                <a:latin typeface="Calisto MT" panose="02040603050505030304" pitchFamily="18" charset="0"/>
              </a:rPr>
              <a:t>	</a:t>
            </a:r>
            <a:r>
              <a:rPr lang="en-US" dirty="0" smtClean="0">
                <a:solidFill>
                  <a:schemeClr val="hlink"/>
                </a:solidFill>
                <a:latin typeface="Calisto MT" panose="02040603050505030304" pitchFamily="18" charset="0"/>
              </a:rPr>
              <a:t>Drop the ending and add an ES.</a:t>
            </a:r>
            <a:endParaRPr lang="en-US" dirty="0">
              <a:solidFill>
                <a:schemeClr val="hlink"/>
              </a:solidFill>
              <a:latin typeface="Calisto MT" panose="02040603050505030304" pitchFamily="18" charset="0"/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**ER/IR VERBS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Calisto MT" panose="02040603050505030304" pitchFamily="18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Drop the ending and add an AS.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hlink"/>
                </a:solidFill>
                <a:latin typeface="Calisto MT" panose="02040603050505030304" pitchFamily="18" charset="0"/>
              </a:rPr>
              <a:t>Examples: 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hlink"/>
                </a:solidFill>
                <a:latin typeface="Calisto MT" panose="02040603050505030304" pitchFamily="18" charset="0"/>
              </a:rPr>
              <a:t>Ayudar</a:t>
            </a:r>
            <a:r>
              <a:rPr lang="en-US" dirty="0" smtClean="0">
                <a:solidFill>
                  <a:schemeClr val="hlink"/>
                </a:solidFill>
                <a:latin typeface="Calisto MT" panose="02040603050505030304" pitchFamily="18" charset="0"/>
              </a:rPr>
              <a:t>- No </a:t>
            </a:r>
            <a:r>
              <a:rPr lang="en-US" dirty="0" err="1" smtClean="0">
                <a:solidFill>
                  <a:schemeClr val="hlink"/>
                </a:solidFill>
                <a:latin typeface="Calisto MT" panose="02040603050505030304" pitchFamily="18" charset="0"/>
              </a:rPr>
              <a:t>ayudes</a:t>
            </a:r>
            <a:endParaRPr lang="en-US" dirty="0" smtClean="0">
              <a:solidFill>
                <a:schemeClr val="hlink"/>
              </a:solidFill>
              <a:latin typeface="Calisto MT" panose="02040603050505030304" pitchFamily="18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hlink"/>
                </a:solidFill>
                <a:latin typeface="Calisto MT" panose="02040603050505030304" pitchFamily="18" charset="0"/>
              </a:rPr>
              <a:t>Comer – no comas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hlink"/>
                </a:solidFill>
                <a:latin typeface="Calisto MT" panose="02040603050505030304" pitchFamily="18" charset="0"/>
              </a:rPr>
              <a:t>Escribir</a:t>
            </a:r>
            <a:r>
              <a:rPr lang="en-US" dirty="0" smtClean="0">
                <a:solidFill>
                  <a:schemeClr val="hlink"/>
                </a:solidFill>
                <a:latin typeface="Calisto MT" panose="02040603050505030304" pitchFamily="18" charset="0"/>
              </a:rPr>
              <a:t> – no </a:t>
            </a:r>
            <a:r>
              <a:rPr lang="en-US" dirty="0" err="1" smtClean="0">
                <a:solidFill>
                  <a:schemeClr val="hlink"/>
                </a:solidFill>
                <a:latin typeface="Calisto MT" panose="02040603050505030304" pitchFamily="18" charset="0"/>
              </a:rPr>
              <a:t>escribas</a:t>
            </a:r>
            <a:endParaRPr lang="en-US" dirty="0" smtClean="0">
              <a:solidFill>
                <a:schemeClr val="hlink"/>
              </a:solidFill>
              <a:latin typeface="Calisto MT" panose="02040603050505030304" pitchFamily="18" charset="0"/>
            </a:endParaRPr>
          </a:p>
          <a:p>
            <a:pPr algn="l"/>
            <a:endParaRPr lang="en-US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Tu</a:t>
            </a:r>
            <a:r>
              <a:rPr lang="en-US" dirty="0" smtClean="0"/>
              <a:t> Commands		</a:t>
            </a:r>
            <a:r>
              <a:rPr lang="en-US" dirty="0" err="1" smtClean="0"/>
              <a:t>pg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Decir</a:t>
            </a:r>
            <a:r>
              <a:rPr lang="en-US" dirty="0" smtClean="0"/>
              <a:t>		di		no </a:t>
            </a:r>
            <a:r>
              <a:rPr lang="en-US" dirty="0" err="1" smtClean="0"/>
              <a:t>digas</a:t>
            </a:r>
            <a:endParaRPr lang="en-US" dirty="0" smtClean="0"/>
          </a:p>
          <a:p>
            <a:r>
              <a:rPr lang="en-US" dirty="0" err="1" smtClean="0"/>
              <a:t>Hacer</a:t>
            </a:r>
            <a:r>
              <a:rPr lang="en-US" dirty="0" smtClean="0"/>
              <a:t>		</a:t>
            </a:r>
            <a:r>
              <a:rPr lang="en-US" dirty="0" err="1" smtClean="0"/>
              <a:t>haz</a:t>
            </a:r>
            <a:r>
              <a:rPr lang="en-US" dirty="0" smtClean="0"/>
              <a:t>		no </a:t>
            </a:r>
            <a:r>
              <a:rPr lang="en-US" dirty="0" err="1" smtClean="0"/>
              <a:t>hagas</a:t>
            </a:r>
            <a:endParaRPr lang="en-US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			</a:t>
            </a:r>
            <a:r>
              <a:rPr lang="en-US" dirty="0" err="1" smtClean="0"/>
              <a:t>Ve</a:t>
            </a:r>
            <a:r>
              <a:rPr lang="en-US" dirty="0" smtClean="0"/>
              <a:t>		no </a:t>
            </a:r>
            <a:r>
              <a:rPr lang="en-US" dirty="0" err="1" smtClean="0"/>
              <a:t>vayas</a:t>
            </a:r>
            <a:endParaRPr lang="en-US" dirty="0" smtClean="0"/>
          </a:p>
          <a:p>
            <a:r>
              <a:rPr lang="en-US" dirty="0" err="1" smtClean="0"/>
              <a:t>Poner</a:t>
            </a:r>
            <a:r>
              <a:rPr lang="en-US" dirty="0" smtClean="0"/>
              <a:t>		</a:t>
            </a:r>
            <a:r>
              <a:rPr lang="en-US" dirty="0" err="1" smtClean="0"/>
              <a:t>pon</a:t>
            </a:r>
            <a:r>
              <a:rPr lang="en-US" dirty="0" smtClean="0"/>
              <a:t>		no </a:t>
            </a:r>
            <a:r>
              <a:rPr lang="en-US" dirty="0" err="1" smtClean="0"/>
              <a:t>pongas</a:t>
            </a:r>
            <a:endParaRPr lang="en-US" dirty="0" smtClean="0"/>
          </a:p>
          <a:p>
            <a:r>
              <a:rPr lang="en-US" dirty="0" err="1" smtClean="0"/>
              <a:t>Salir</a:t>
            </a:r>
            <a:r>
              <a:rPr lang="en-US" dirty="0" smtClean="0"/>
              <a:t>			Sal		no </a:t>
            </a:r>
            <a:r>
              <a:rPr lang="en-US" dirty="0" err="1" smtClean="0"/>
              <a:t>salgas</a:t>
            </a:r>
            <a:endParaRPr lang="en-US" dirty="0" smtClean="0"/>
          </a:p>
          <a:p>
            <a:r>
              <a:rPr lang="en-US" dirty="0" err="1" smtClean="0"/>
              <a:t>Ser</a:t>
            </a:r>
            <a:r>
              <a:rPr lang="en-US" dirty="0" smtClean="0"/>
              <a:t>			Se		no seas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		Ten		no </a:t>
            </a:r>
            <a:r>
              <a:rPr lang="en-US" dirty="0" err="1" smtClean="0"/>
              <a:t>tengas</a:t>
            </a:r>
            <a:endParaRPr lang="en-US" dirty="0" smtClean="0"/>
          </a:p>
          <a:p>
            <a:r>
              <a:rPr lang="en-US" dirty="0" err="1" smtClean="0"/>
              <a:t>Venir</a:t>
            </a:r>
            <a:r>
              <a:rPr lang="en-US" dirty="0" smtClean="0"/>
              <a:t>		</a:t>
            </a:r>
            <a:r>
              <a:rPr lang="en-US" dirty="0" err="1" smtClean="0"/>
              <a:t>Ven</a:t>
            </a:r>
            <a:r>
              <a:rPr lang="en-US" dirty="0" smtClean="0"/>
              <a:t>		no </a:t>
            </a:r>
            <a:r>
              <a:rPr lang="en-US" dirty="0" err="1" smtClean="0"/>
              <a:t>vengas</a:t>
            </a:r>
            <a:endParaRPr lang="en-US" dirty="0" smtClean="0"/>
          </a:p>
          <a:p>
            <a:r>
              <a:rPr lang="en-US" dirty="0" err="1" smtClean="0"/>
              <a:t>Seguir</a:t>
            </a:r>
            <a:r>
              <a:rPr lang="en-US" dirty="0" smtClean="0"/>
              <a:t>		</a:t>
            </a:r>
            <a:r>
              <a:rPr lang="en-US" dirty="0" err="1" smtClean="0"/>
              <a:t>Sigue</a:t>
            </a:r>
            <a:r>
              <a:rPr lang="en-US" dirty="0" smtClean="0"/>
              <a:t>		no </a:t>
            </a:r>
            <a:r>
              <a:rPr lang="en-US" smtClean="0"/>
              <a:t>sigas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0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496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 err="1" smtClean="0"/>
              <a:t>pg</a:t>
            </a:r>
            <a:r>
              <a:rPr lang="en-US" dirty="0" smtClean="0"/>
              <a:t> 9</a:t>
            </a:r>
            <a:br>
              <a:rPr lang="en-US" dirty="0" smtClean="0"/>
            </a:br>
            <a:r>
              <a:rPr lang="en-US" dirty="0" smtClean="0"/>
              <a:t>*The </a:t>
            </a:r>
            <a:r>
              <a:rPr lang="en-US" dirty="0" err="1" smtClean="0"/>
              <a:t>preterite</a:t>
            </a:r>
            <a:r>
              <a:rPr lang="en-US" dirty="0" smtClean="0"/>
              <a:t> tense is the simple past tense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8600" cy="243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alifornian FB" panose="0207040306080B030204" pitchFamily="18" charset="0"/>
              </a:rPr>
              <a:t>-AR verbs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latin typeface="Californian FB" panose="0207040306080B03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alifornian FB" panose="0207040306080B030204" pitchFamily="18" charset="0"/>
              </a:rPr>
              <a:t>-</a:t>
            </a:r>
            <a:r>
              <a:rPr lang="en-US" dirty="0" smtClean="0">
                <a:latin typeface="Californian FB" panose="0207040306080B030204" pitchFamily="18" charset="0"/>
                <a:cs typeface="Arial" panose="020B0604020202020204" pitchFamily="34" charset="0"/>
              </a:rPr>
              <a:t>é</a:t>
            </a:r>
            <a:r>
              <a:rPr lang="en-US" dirty="0" smtClean="0">
                <a:latin typeface="Californian FB" panose="0207040306080B030204" pitchFamily="18" charset="0"/>
              </a:rPr>
              <a:t>		-</a:t>
            </a:r>
            <a:r>
              <a:rPr lang="en-US" dirty="0" err="1" smtClean="0">
                <a:latin typeface="Californian FB" panose="0207040306080B030204" pitchFamily="18" charset="0"/>
              </a:rPr>
              <a:t>amos</a:t>
            </a:r>
            <a:endParaRPr lang="en-US" dirty="0" smtClean="0">
              <a:latin typeface="Californian FB" panose="0207040306080B03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alifornian FB" panose="0207040306080B030204" pitchFamily="18" charset="0"/>
              </a:rPr>
              <a:t>-</a:t>
            </a:r>
            <a:r>
              <a:rPr lang="en-US" dirty="0" err="1" smtClean="0">
                <a:latin typeface="Californian FB" panose="0207040306080B030204" pitchFamily="18" charset="0"/>
              </a:rPr>
              <a:t>aste</a:t>
            </a:r>
            <a:r>
              <a:rPr lang="en-US" dirty="0" smtClean="0">
                <a:latin typeface="Californian FB" panose="0207040306080B030204" pitchFamily="18" charset="0"/>
              </a:rPr>
              <a:t>		-</a:t>
            </a:r>
            <a:r>
              <a:rPr lang="en-US" dirty="0" err="1" smtClean="0">
                <a:latin typeface="Californian FB" panose="0207040306080B030204" pitchFamily="18" charset="0"/>
              </a:rPr>
              <a:t>asteis</a:t>
            </a:r>
            <a:endParaRPr lang="en-US" dirty="0" smtClean="0">
              <a:latin typeface="Californian FB" panose="0207040306080B03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alifornian FB" panose="0207040306080B030204" pitchFamily="18" charset="0"/>
              </a:rPr>
              <a:t>-</a:t>
            </a:r>
            <a:r>
              <a:rPr lang="en-US" dirty="0" smtClean="0">
                <a:latin typeface="Californian FB" panose="0207040306080B030204" pitchFamily="18" charset="0"/>
                <a:cs typeface="Arial" panose="020B0604020202020204" pitchFamily="34" charset="0"/>
              </a:rPr>
              <a:t>ó</a:t>
            </a:r>
            <a:r>
              <a:rPr lang="en-US" dirty="0" smtClean="0">
                <a:latin typeface="Californian FB" panose="0207040306080B030204" pitchFamily="18" charset="0"/>
              </a:rPr>
              <a:t>		-</a:t>
            </a:r>
            <a:r>
              <a:rPr lang="en-US" dirty="0" err="1" smtClean="0">
                <a:latin typeface="Californian FB" panose="0207040306080B030204" pitchFamily="18" charset="0"/>
              </a:rPr>
              <a:t>aron</a:t>
            </a:r>
            <a:endParaRPr lang="en-US" dirty="0" smtClean="0">
              <a:latin typeface="Californian FB" panose="0207040306080B03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alifornian FB" panose="0207040306080B030204" pitchFamily="18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038600" cy="2362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Californian FB" panose="0207040306080B030204" pitchFamily="18" charset="0"/>
              </a:rPr>
              <a:t>-ER/IR verbs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latin typeface="Californian FB" panose="0207040306080B03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alifornian FB" panose="0207040306080B030204" pitchFamily="18" charset="0"/>
              </a:rPr>
              <a:t>-</a:t>
            </a:r>
            <a:r>
              <a:rPr lang="en-US" smtClean="0">
                <a:latin typeface="Californian FB" panose="0207040306080B030204" pitchFamily="18" charset="0"/>
                <a:cs typeface="Arial" panose="020B0604020202020204" pitchFamily="34" charset="0"/>
              </a:rPr>
              <a:t>í</a:t>
            </a:r>
            <a:r>
              <a:rPr lang="en-US" smtClean="0">
                <a:latin typeface="Californian FB" panose="0207040306080B030204" pitchFamily="18" charset="0"/>
              </a:rPr>
              <a:t>			-imos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alifornian FB" panose="0207040306080B030204" pitchFamily="18" charset="0"/>
              </a:rPr>
              <a:t>-iste		-isteis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alifornian FB" panose="0207040306080B030204" pitchFamily="18" charset="0"/>
              </a:rPr>
              <a:t>-i</a:t>
            </a:r>
            <a:r>
              <a:rPr lang="en-US" smtClean="0">
                <a:latin typeface="Californian FB" panose="0207040306080B030204" pitchFamily="18" charset="0"/>
                <a:cs typeface="Arial" panose="020B0604020202020204" pitchFamily="34" charset="0"/>
              </a:rPr>
              <a:t>ó</a:t>
            </a:r>
            <a:r>
              <a:rPr lang="en-US" smtClean="0">
                <a:latin typeface="Californian FB" panose="0207040306080B030204" pitchFamily="18" charset="0"/>
              </a:rPr>
              <a:t>		-ieron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394326" y="4837113"/>
            <a:ext cx="2454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" name="TextBox 1"/>
          <p:cNvSpPr txBox="1"/>
          <p:nvPr/>
        </p:nvSpPr>
        <p:spPr>
          <a:xfrm>
            <a:off x="977552" y="4523984"/>
            <a:ext cx="6521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Examples:  </a:t>
            </a:r>
          </a:p>
          <a:p>
            <a:r>
              <a:rPr lang="en-US" dirty="0" smtClean="0"/>
              <a:t>I ate ice cream yesterday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s-CO" dirty="0" smtClean="0">
                <a:sym typeface="Wingdings" panose="05000000000000000000" pitchFamily="2" charset="2"/>
              </a:rPr>
              <a:t>Yo comí helado ayer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teacher taught the class </a:t>
            </a:r>
            <a:r>
              <a:rPr lang="es-PA" dirty="0" smtClean="0">
                <a:sym typeface="Wingdings" panose="05000000000000000000" pitchFamily="2" charset="2"/>
              </a:rPr>
              <a:t>  La profesora ensenó la clase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4952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sz="half" idx="1"/>
          </p:nvPr>
        </p:nvSpPr>
        <p:spPr bwMode="auto">
          <a:xfrm>
            <a:off x="838199" y="1825625"/>
            <a:ext cx="10385121" cy="502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Californian FB" panose="0207040306080B030204" pitchFamily="18" charset="0"/>
              </a:rPr>
              <a:t>Verbs that change spelling in the YO 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Californian FB" panose="0207040306080B03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alifornian FB" panose="0207040306080B030204" pitchFamily="18" charset="0"/>
              </a:rPr>
              <a:t>-CAR </a:t>
            </a: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	QUÈ   	 </a:t>
            </a:r>
            <a:r>
              <a:rPr lang="en-US" sz="2400" dirty="0" err="1">
                <a:latin typeface="Californian FB" panose="0207040306080B030204" pitchFamily="18" charset="0"/>
                <a:sym typeface="Wingdings" panose="05000000000000000000" pitchFamily="2" charset="2"/>
              </a:rPr>
              <a:t>Sacar</a:t>
            </a: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  	 </a:t>
            </a:r>
            <a:r>
              <a:rPr lang="en-US" sz="2400" dirty="0" err="1">
                <a:latin typeface="Californian FB" panose="0207040306080B030204" pitchFamily="18" charset="0"/>
                <a:sym typeface="Wingdings" panose="05000000000000000000" pitchFamily="2" charset="2"/>
              </a:rPr>
              <a:t>Saqué</a:t>
            </a: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-GAR  </a:t>
            </a:r>
            <a:r>
              <a:rPr lang="en-US" sz="24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	GUÈ  	 </a:t>
            </a:r>
            <a:r>
              <a:rPr lang="en-US" sz="2400" dirty="0" err="1">
                <a:latin typeface="Californian FB" panose="0207040306080B030204" pitchFamily="18" charset="0"/>
                <a:sym typeface="Wingdings" panose="05000000000000000000" pitchFamily="2" charset="2"/>
              </a:rPr>
              <a:t>Jugar</a:t>
            </a: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	 </a:t>
            </a:r>
            <a:r>
              <a:rPr lang="en-US" sz="2400" dirty="0" err="1">
                <a:latin typeface="Californian FB" panose="0207040306080B030204" pitchFamily="18" charset="0"/>
                <a:sym typeface="Wingdings" panose="05000000000000000000" pitchFamily="2" charset="2"/>
              </a:rPr>
              <a:t>Jugué</a:t>
            </a:r>
            <a:endParaRPr lang="en-US" sz="2400" dirty="0"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-ZAR  </a:t>
            </a:r>
            <a:r>
              <a:rPr lang="en-US" sz="24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	CÈ</a:t>
            </a: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Californian FB" panose="0207040306080B030204" pitchFamily="18" charset="0"/>
                <a:sym typeface="Wingdings" panose="05000000000000000000" pitchFamily="2" charset="2"/>
              </a:rPr>
              <a:t>Almorzar</a:t>
            </a:r>
            <a:r>
              <a:rPr lang="en-US" sz="2400" dirty="0">
                <a:latin typeface="Californian FB" panose="0207040306080B030204" pitchFamily="18" charset="0"/>
                <a:sym typeface="Wingdings" panose="05000000000000000000" pitchFamily="2" charset="2"/>
              </a:rPr>
              <a:t>     </a:t>
            </a:r>
            <a:r>
              <a:rPr lang="en-US" sz="2400" dirty="0" err="1">
                <a:latin typeface="Californian FB" panose="0207040306080B030204" pitchFamily="18" charset="0"/>
                <a:sym typeface="Wingdings" panose="05000000000000000000" pitchFamily="2" charset="2"/>
              </a:rPr>
              <a:t>Almorcé</a:t>
            </a:r>
            <a:r>
              <a:rPr lang="en-US" sz="2800" dirty="0">
                <a:latin typeface="Californian FB" panose="0207040306080B030204" pitchFamily="18" charset="0"/>
                <a:sym typeface="Wingdings" panose="05000000000000000000" pitchFamily="2" charset="2"/>
              </a:rPr>
              <a:t> </a:t>
            </a:r>
            <a:endParaRPr lang="en-US" sz="2800" dirty="0" smtClean="0"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Examples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/>
            </a:r>
            <a:b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</a:br>
            <a:r>
              <a:rPr lang="es-BO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Yo saqué una Buena nota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.  / I got a good grade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   Ella </a:t>
            </a:r>
            <a:r>
              <a:rPr lang="en-US" sz="2800" dirty="0" err="1" smtClean="0">
                <a:latin typeface="Californian FB" panose="0207040306080B030204" pitchFamily="18" charset="0"/>
                <a:sym typeface="Wingdings" panose="05000000000000000000" pitchFamily="2" charset="2"/>
              </a:rPr>
              <a:t>sacó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Californian FB" panose="0207040306080B030204" pitchFamily="18" charset="0"/>
                <a:sym typeface="Wingdings" panose="05000000000000000000" pitchFamily="2" charset="2"/>
              </a:rPr>
              <a:t>una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 Buena nota / She got a good grade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	</a:t>
            </a:r>
            <a:r>
              <a:rPr lang="en-US" sz="2800" dirty="0" err="1" smtClean="0">
                <a:latin typeface="Californian FB" panose="0207040306080B030204" pitchFamily="18" charset="0"/>
                <a:sym typeface="Wingdings" panose="05000000000000000000" pitchFamily="2" charset="2"/>
              </a:rPr>
              <a:t>Yo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Californian FB" panose="0207040306080B030204" pitchFamily="18" charset="0"/>
                <a:sym typeface="Wingdings" panose="05000000000000000000" pitchFamily="2" charset="2"/>
              </a:rPr>
              <a:t>jugué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 al </a:t>
            </a:r>
            <a:r>
              <a:rPr lang="en-US" sz="2800" dirty="0" err="1" smtClean="0">
                <a:latin typeface="Californian FB" panose="0207040306080B030204" pitchFamily="18" charset="0"/>
                <a:sym typeface="Wingdings" panose="05000000000000000000" pitchFamily="2" charset="2"/>
              </a:rPr>
              <a:t>futbol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Californian FB" panose="0207040306080B030204" pitchFamily="18" charset="0"/>
                <a:sym typeface="Wingdings" panose="05000000000000000000" pitchFamily="2" charset="2"/>
              </a:rPr>
              <a:t>ayer</a:t>
            </a:r>
            <a:r>
              <a:rPr lang="en-US" sz="2800" dirty="0" smtClean="0">
                <a:latin typeface="Californian FB" panose="0207040306080B030204" pitchFamily="18" charset="0"/>
                <a:sym typeface="Wingdings" panose="05000000000000000000" pitchFamily="2" charset="2"/>
              </a:rPr>
              <a:t>. 	/ I played soccer yesterday.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Californian FB" panose="0207040306080B030204" pitchFamily="18" charset="0"/>
                <a:sym typeface="Wingdings" panose="05000000000000000000" pitchFamily="2" charset="2"/>
              </a:rPr>
              <a:t>	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50" y="363255"/>
            <a:ext cx="265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Pg</a:t>
            </a:r>
            <a:r>
              <a:rPr lang="en-US" sz="2800" dirty="0" smtClean="0"/>
              <a:t> 9 (continued)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0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Changing verbs in the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  <a:br>
              <a:rPr lang="en-US" dirty="0" smtClean="0"/>
            </a:br>
            <a:r>
              <a:rPr lang="en-US" dirty="0" err="1" smtClean="0"/>
              <a:t>pg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stem-change in the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 and 3</a:t>
            </a:r>
            <a:r>
              <a:rPr lang="en-US" baseline="30000" dirty="0" smtClean="0"/>
              <a:t>rd</a:t>
            </a:r>
            <a:r>
              <a:rPr lang="en-US" dirty="0" smtClean="0"/>
              <a:t> person plural.  </a:t>
            </a:r>
          </a:p>
          <a:p>
            <a:r>
              <a:rPr lang="en-US" dirty="0" smtClean="0"/>
              <a:t>Stem Changing verbs are either </a:t>
            </a:r>
            <a:r>
              <a:rPr lang="en-US" dirty="0" smtClean="0">
                <a:solidFill>
                  <a:srgbClr val="FF0000"/>
                </a:solidFill>
              </a:rPr>
              <a:t>o-u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e-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Examples of stem-changing verbs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Dormir</a:t>
            </a:r>
            <a:r>
              <a:rPr lang="en-US" dirty="0" smtClean="0">
                <a:solidFill>
                  <a:srgbClr val="FF0000"/>
                </a:solidFill>
              </a:rPr>
              <a:t> – Ella </a:t>
            </a:r>
            <a:r>
              <a:rPr lang="en-US" dirty="0" err="1" smtClean="0">
                <a:solidFill>
                  <a:srgbClr val="FF0000"/>
                </a:solidFill>
              </a:rPr>
              <a:t>durmió</a:t>
            </a:r>
            <a:r>
              <a:rPr lang="en-US" dirty="0" smtClean="0">
                <a:solidFill>
                  <a:srgbClr val="FF0000"/>
                </a:solidFill>
              </a:rPr>
              <a:t> 8 </a:t>
            </a:r>
            <a:r>
              <a:rPr lang="en-US" dirty="0" err="1" smtClean="0">
                <a:solidFill>
                  <a:srgbClr val="FF0000"/>
                </a:solidFill>
              </a:rPr>
              <a:t>horas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Pedir</a:t>
            </a:r>
            <a:r>
              <a:rPr lang="en-US" dirty="0" smtClean="0">
                <a:solidFill>
                  <a:srgbClr val="FF0000"/>
                </a:solidFill>
              </a:rPr>
              <a:t> – Ella </a:t>
            </a:r>
            <a:r>
              <a:rPr lang="en-US" dirty="0" err="1" smtClean="0">
                <a:solidFill>
                  <a:srgbClr val="FF0000"/>
                </a:solidFill>
              </a:rPr>
              <a:t>pidió</a:t>
            </a:r>
            <a:r>
              <a:rPr lang="en-US" dirty="0" smtClean="0">
                <a:solidFill>
                  <a:srgbClr val="FF0000"/>
                </a:solidFill>
              </a:rPr>
              <a:t> los tacos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Divertirse</a:t>
            </a:r>
            <a:r>
              <a:rPr lang="en-US" dirty="0" smtClean="0">
                <a:solidFill>
                  <a:srgbClr val="FF0000"/>
                </a:solidFill>
              </a:rPr>
              <a:t> – El se </a:t>
            </a:r>
            <a:r>
              <a:rPr lang="en-US" dirty="0" err="1" smtClean="0">
                <a:solidFill>
                  <a:srgbClr val="FF0000"/>
                </a:solidFill>
              </a:rPr>
              <a:t>divirtió</a:t>
            </a:r>
            <a:r>
              <a:rPr lang="en-US" dirty="0" smtClean="0">
                <a:solidFill>
                  <a:srgbClr val="FF0000"/>
                </a:solidFill>
              </a:rPr>
              <a:t> en la </a:t>
            </a:r>
            <a:r>
              <a:rPr lang="en-US" dirty="0" err="1" smtClean="0">
                <a:solidFill>
                  <a:srgbClr val="FF0000"/>
                </a:solidFill>
              </a:rPr>
              <a:t>clase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espanol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More stem-changing verbs:  </a:t>
            </a:r>
            <a:r>
              <a:rPr lang="en-US" dirty="0" err="1" smtClean="0">
                <a:solidFill>
                  <a:srgbClr val="FF0000"/>
                </a:solidFill>
              </a:rPr>
              <a:t>Morir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Preferir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Servir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Repetir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Seguir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omic Sans MS" panose="030F0702030302020204" pitchFamily="66" charset="0"/>
              </a:rPr>
              <a:t>Irregular </a:t>
            </a:r>
            <a:r>
              <a:rPr lang="en-US" sz="4000" b="1" dirty="0" err="1">
                <a:latin typeface="Comic Sans MS" panose="030F0702030302020204" pitchFamily="66" charset="0"/>
              </a:rPr>
              <a:t>Preterite</a:t>
            </a:r>
            <a:r>
              <a:rPr lang="en-US" sz="4000" b="1" dirty="0">
                <a:latin typeface="Comic Sans MS" panose="030F0702030302020204" pitchFamily="66" charset="0"/>
              </a:rPr>
              <a:t> Stems</a:t>
            </a:r>
            <a:br>
              <a:rPr lang="en-US" sz="4000" b="1" dirty="0">
                <a:latin typeface="Comic Sans MS" panose="030F0702030302020204" pitchFamily="66" charset="0"/>
              </a:rPr>
            </a:br>
            <a:r>
              <a:rPr lang="en-US" sz="2400" b="1" dirty="0" err="1">
                <a:latin typeface="Comic Sans MS" panose="030F0702030302020204" pitchFamily="66" charset="0"/>
              </a:rPr>
              <a:t>pg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11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C" sz="3200" b="1" dirty="0">
                <a:solidFill>
                  <a:srgbClr val="3366FF"/>
                </a:solidFill>
                <a:latin typeface="Bell MT" panose="02020503060305020303" pitchFamily="18" charset="0"/>
              </a:rPr>
              <a:t>Andar – </a:t>
            </a:r>
            <a:r>
              <a:rPr lang="es-EC" sz="3200" b="1" dirty="0" err="1">
                <a:solidFill>
                  <a:srgbClr val="3366FF"/>
                </a:solidFill>
                <a:latin typeface="Bell MT" panose="02020503060305020303" pitchFamily="18" charset="0"/>
              </a:rPr>
              <a:t>anduv</a:t>
            </a:r>
            <a:endParaRPr lang="es-EC" sz="3200" b="1" dirty="0">
              <a:solidFill>
                <a:srgbClr val="3366FF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>
                <a:solidFill>
                  <a:srgbClr val="FF5050"/>
                </a:solidFill>
                <a:latin typeface="Bell MT" panose="02020503060305020303" pitchFamily="18" charset="0"/>
              </a:rPr>
              <a:t>Estar – </a:t>
            </a:r>
            <a:r>
              <a:rPr lang="es-EC" sz="3200" b="1" dirty="0" err="1">
                <a:solidFill>
                  <a:srgbClr val="FF5050"/>
                </a:solidFill>
                <a:latin typeface="Bell MT" panose="02020503060305020303" pitchFamily="18" charset="0"/>
              </a:rPr>
              <a:t>estuv</a:t>
            </a:r>
            <a:endParaRPr lang="es-EC" sz="3200" b="1" dirty="0">
              <a:solidFill>
                <a:srgbClr val="FF5050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>
                <a:solidFill>
                  <a:srgbClr val="FF9933"/>
                </a:solidFill>
                <a:latin typeface="Bell MT" panose="02020503060305020303" pitchFamily="18" charset="0"/>
              </a:rPr>
              <a:t>Tener- </a:t>
            </a:r>
            <a:r>
              <a:rPr lang="es-EC" sz="3200" b="1" dirty="0" err="1">
                <a:solidFill>
                  <a:srgbClr val="FF9933"/>
                </a:solidFill>
                <a:latin typeface="Bell MT" panose="02020503060305020303" pitchFamily="18" charset="0"/>
              </a:rPr>
              <a:t>tuv</a:t>
            </a:r>
            <a:endParaRPr lang="es-EC" sz="3200" b="1" dirty="0">
              <a:solidFill>
                <a:srgbClr val="FF9933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>
                <a:solidFill>
                  <a:srgbClr val="3366FF"/>
                </a:solidFill>
                <a:latin typeface="Bell MT" panose="02020503060305020303" pitchFamily="18" charset="0"/>
              </a:rPr>
              <a:t>Querer- </a:t>
            </a:r>
            <a:r>
              <a:rPr lang="es-EC" sz="3200" b="1" dirty="0" err="1">
                <a:solidFill>
                  <a:srgbClr val="3366FF"/>
                </a:solidFill>
                <a:latin typeface="Bell MT" panose="02020503060305020303" pitchFamily="18" charset="0"/>
              </a:rPr>
              <a:t>Quis</a:t>
            </a:r>
            <a:endParaRPr lang="es-EC" sz="3200" b="1" dirty="0">
              <a:solidFill>
                <a:srgbClr val="3366FF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>
                <a:solidFill>
                  <a:srgbClr val="FF5050"/>
                </a:solidFill>
                <a:latin typeface="Bell MT" panose="02020503060305020303" pitchFamily="18" charset="0"/>
              </a:rPr>
              <a:t>Poner – Pus</a:t>
            </a:r>
          </a:p>
          <a:p>
            <a:pPr eaLnBrk="1" hangingPunct="1"/>
            <a:r>
              <a:rPr lang="es-EC" sz="3200" b="1" dirty="0">
                <a:solidFill>
                  <a:srgbClr val="3366FF"/>
                </a:solidFill>
                <a:latin typeface="Bell MT" panose="02020503060305020303" pitchFamily="18" charset="0"/>
              </a:rPr>
              <a:t>Poder – </a:t>
            </a:r>
            <a:r>
              <a:rPr lang="es-EC" sz="3200" b="1" dirty="0" err="1">
                <a:solidFill>
                  <a:srgbClr val="3366FF"/>
                </a:solidFill>
                <a:latin typeface="Bell MT" panose="02020503060305020303" pitchFamily="18" charset="0"/>
              </a:rPr>
              <a:t>Pud</a:t>
            </a:r>
            <a:r>
              <a:rPr lang="es-EC" dirty="0" smtClean="0"/>
              <a:t>	</a:t>
            </a:r>
          </a:p>
          <a:p>
            <a:pPr eaLnBrk="1" hangingPunct="1"/>
            <a:endParaRPr lang="es-EC" sz="3200" dirty="0">
              <a:solidFill>
                <a:srgbClr val="3366FF"/>
              </a:solidFill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038600" cy="5105400"/>
          </a:xfrm>
        </p:spPr>
        <p:txBody>
          <a:bodyPr/>
          <a:lstStyle/>
          <a:p>
            <a:pPr eaLnBrk="1" hangingPunct="1"/>
            <a:r>
              <a:rPr lang="es-EC" sz="3200" b="1" dirty="0">
                <a:solidFill>
                  <a:srgbClr val="FF5050"/>
                </a:solidFill>
                <a:latin typeface="Bell MT" panose="02020503060305020303" pitchFamily="18" charset="0"/>
              </a:rPr>
              <a:t>Hacer – Hic</a:t>
            </a:r>
          </a:p>
          <a:p>
            <a:pPr eaLnBrk="1" hangingPunct="1"/>
            <a:r>
              <a:rPr lang="es-EC" sz="3200" b="1" dirty="0">
                <a:solidFill>
                  <a:srgbClr val="FF9933"/>
                </a:solidFill>
                <a:latin typeface="Bell MT" panose="02020503060305020303" pitchFamily="18" charset="0"/>
              </a:rPr>
              <a:t>Saber- </a:t>
            </a:r>
            <a:r>
              <a:rPr lang="es-EC" sz="3200" b="1" dirty="0" err="1">
                <a:solidFill>
                  <a:srgbClr val="FF9933"/>
                </a:solidFill>
                <a:latin typeface="Bell MT" panose="02020503060305020303" pitchFamily="18" charset="0"/>
              </a:rPr>
              <a:t>Sup</a:t>
            </a:r>
            <a:endParaRPr lang="es-EC" sz="3200" b="1" dirty="0">
              <a:solidFill>
                <a:srgbClr val="FF9933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 smtClean="0">
                <a:latin typeface="Bell MT" panose="02020503060305020303" pitchFamily="18" charset="0"/>
              </a:rPr>
              <a:t>Decir </a:t>
            </a:r>
            <a:r>
              <a:rPr lang="es-EC" sz="3200" b="1" dirty="0">
                <a:latin typeface="Bell MT" panose="02020503060305020303" pitchFamily="18" charset="0"/>
              </a:rPr>
              <a:t>– </a:t>
            </a:r>
            <a:r>
              <a:rPr lang="es-EC" sz="3200" b="1" dirty="0" err="1">
                <a:latin typeface="Bell MT" panose="02020503060305020303" pitchFamily="18" charset="0"/>
              </a:rPr>
              <a:t>Dij</a:t>
            </a:r>
            <a:endParaRPr lang="es-EC" sz="3200" b="1" dirty="0"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>
                <a:solidFill>
                  <a:srgbClr val="FF5050"/>
                </a:solidFill>
                <a:latin typeface="Bell MT" panose="02020503060305020303" pitchFamily="18" charset="0"/>
              </a:rPr>
              <a:t>Venir – </a:t>
            </a:r>
            <a:r>
              <a:rPr lang="es-EC" sz="3200" b="1" dirty="0" err="1">
                <a:solidFill>
                  <a:srgbClr val="FF5050"/>
                </a:solidFill>
                <a:latin typeface="Bell MT" panose="02020503060305020303" pitchFamily="18" charset="0"/>
              </a:rPr>
              <a:t>Vin</a:t>
            </a:r>
            <a:endParaRPr lang="es-EC" sz="3200" b="1" dirty="0">
              <a:solidFill>
                <a:srgbClr val="FF5050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>
                <a:solidFill>
                  <a:srgbClr val="3366FF"/>
                </a:solidFill>
                <a:latin typeface="Bell MT" panose="02020503060305020303" pitchFamily="18" charset="0"/>
              </a:rPr>
              <a:t>Conducir – </a:t>
            </a:r>
            <a:r>
              <a:rPr lang="es-EC" sz="3200" b="1" dirty="0" err="1">
                <a:solidFill>
                  <a:srgbClr val="3366FF"/>
                </a:solidFill>
                <a:latin typeface="Bell MT" panose="02020503060305020303" pitchFamily="18" charset="0"/>
              </a:rPr>
              <a:t>Conduj</a:t>
            </a:r>
            <a:endParaRPr lang="es-EC" sz="3200" b="1" dirty="0">
              <a:solidFill>
                <a:srgbClr val="3366FF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>
                <a:solidFill>
                  <a:srgbClr val="FF9933"/>
                </a:solidFill>
                <a:latin typeface="Bell MT" panose="02020503060305020303" pitchFamily="18" charset="0"/>
              </a:rPr>
              <a:t>Traducir </a:t>
            </a:r>
            <a:r>
              <a:rPr lang="es-EC" sz="3200" b="1" dirty="0" smtClean="0">
                <a:solidFill>
                  <a:srgbClr val="FF9933"/>
                </a:solidFill>
                <a:latin typeface="Bell MT" panose="02020503060305020303" pitchFamily="18" charset="0"/>
              </a:rPr>
              <a:t>– </a:t>
            </a:r>
            <a:r>
              <a:rPr lang="es-EC" sz="3200" b="1" dirty="0" err="1" smtClean="0">
                <a:solidFill>
                  <a:srgbClr val="FF9933"/>
                </a:solidFill>
                <a:latin typeface="Bell MT" panose="02020503060305020303" pitchFamily="18" charset="0"/>
              </a:rPr>
              <a:t>Traduj</a:t>
            </a:r>
            <a:endParaRPr lang="es-EC" sz="3200" b="1" dirty="0" smtClean="0">
              <a:solidFill>
                <a:srgbClr val="FF9933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s-EC" sz="3200" b="1" dirty="0" smtClean="0">
                <a:solidFill>
                  <a:srgbClr val="FF9933"/>
                </a:solidFill>
                <a:latin typeface="Bell MT" panose="02020503060305020303" pitchFamily="18" charset="0"/>
              </a:rPr>
              <a:t>Traer - </a:t>
            </a:r>
            <a:r>
              <a:rPr lang="es-EC" sz="3200" b="1" dirty="0" err="1" smtClean="0">
                <a:solidFill>
                  <a:srgbClr val="FF9933"/>
                </a:solidFill>
                <a:latin typeface="Bell MT" panose="02020503060305020303" pitchFamily="18" charset="0"/>
              </a:rPr>
              <a:t>Traj</a:t>
            </a:r>
            <a:endParaRPr lang="es-EC" sz="3200" b="1" dirty="0">
              <a:solidFill>
                <a:srgbClr val="FF9933"/>
              </a:solidFill>
              <a:latin typeface="Bell MT" panose="02020503060305020303" pitchFamily="18" charset="0"/>
            </a:endParaRPr>
          </a:p>
          <a:p>
            <a:pPr eaLnBrk="1" hangingPunct="1"/>
            <a:endParaRPr lang="en-US" sz="3200" b="1" dirty="0">
              <a:solidFill>
                <a:srgbClr val="FF9933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r>
              <a:rPr lang="en-US" dirty="0" smtClean="0"/>
              <a:t> Endings</a:t>
            </a:r>
          </a:p>
          <a:p>
            <a:pPr marL="0" indent="0">
              <a:buNone/>
            </a:pPr>
            <a:r>
              <a:rPr lang="en-US" dirty="0" smtClean="0"/>
              <a:t>-E 		-IMOS</a:t>
            </a:r>
          </a:p>
          <a:p>
            <a:pPr marL="0" indent="0">
              <a:buNone/>
            </a:pPr>
            <a:r>
              <a:rPr lang="en-US" dirty="0" smtClean="0"/>
              <a:t>-ISTE	</a:t>
            </a:r>
          </a:p>
          <a:p>
            <a:pPr marL="0" indent="0">
              <a:buNone/>
            </a:pPr>
            <a:r>
              <a:rPr lang="en-US" dirty="0" smtClean="0"/>
              <a:t>-O		-IERON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**Irregular stems that end in J, will change to </a:t>
            </a:r>
            <a:r>
              <a:rPr lang="en-US" sz="3600" u="sng" dirty="0" smtClean="0"/>
              <a:t>ERON</a:t>
            </a:r>
            <a:r>
              <a:rPr lang="en-US" sz="3600" dirty="0" smtClean="0"/>
              <a:t> in the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person plural form.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94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49450" y="4270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latin typeface="Andalus" panose="02020603050405020304" pitchFamily="18" charset="-78"/>
                <a:cs typeface="Andalus" panose="02020603050405020304" pitchFamily="18" charset="-78"/>
              </a:rPr>
              <a:t>Present Tense- </a:t>
            </a:r>
            <a:r>
              <a:rPr lang="en-US" b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PG 1</a:t>
            </a:r>
            <a:r>
              <a:rPr lang="en-US" b="1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b="1" smtClean="0">
                <a:latin typeface="Andalus" panose="02020603050405020304" pitchFamily="18" charset="-78"/>
                <a:cs typeface="Andalus" panose="02020603050405020304" pitchFamily="18" charset="-78"/>
              </a:rPr>
              <a:t>Regular Verbs</a:t>
            </a:r>
            <a:endParaRPr lang="en-US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1949450" y="12954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mtClean="0">
                <a:solidFill>
                  <a:srgbClr val="FF9933"/>
                </a:solidFill>
              </a:rPr>
              <a:t>–AR verbs</a:t>
            </a:r>
          </a:p>
          <a:p>
            <a:pPr eaLnBrk="1" hangingPunct="1"/>
            <a:r>
              <a:rPr lang="es-ES" smtClean="0">
                <a:solidFill>
                  <a:srgbClr val="FF9933"/>
                </a:solidFill>
              </a:rPr>
              <a:t>-o	-amos</a:t>
            </a:r>
          </a:p>
          <a:p>
            <a:pPr eaLnBrk="1" hangingPunct="1"/>
            <a:r>
              <a:rPr lang="es-ES" smtClean="0">
                <a:solidFill>
                  <a:srgbClr val="FF9933"/>
                </a:solidFill>
              </a:rPr>
              <a:t>-as	 -áis</a:t>
            </a:r>
          </a:p>
          <a:p>
            <a:pPr eaLnBrk="1" hangingPunct="1"/>
            <a:r>
              <a:rPr lang="es-ES" smtClean="0">
                <a:solidFill>
                  <a:srgbClr val="FF9933"/>
                </a:solidFill>
              </a:rPr>
              <a:t>-a	-an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sz="half" idx="1"/>
          </p:nvPr>
        </p:nvSpPr>
        <p:spPr>
          <a:xfrm>
            <a:off x="5715000" y="12954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mtClean="0">
                <a:solidFill>
                  <a:srgbClr val="7030A0"/>
                </a:solidFill>
              </a:rPr>
              <a:t>–ER verbs</a:t>
            </a:r>
          </a:p>
          <a:p>
            <a:pPr eaLnBrk="1" hangingPunct="1"/>
            <a:r>
              <a:rPr lang="es-ES" smtClean="0">
                <a:solidFill>
                  <a:srgbClr val="7030A0"/>
                </a:solidFill>
              </a:rPr>
              <a:t>-o	-emos</a:t>
            </a:r>
          </a:p>
          <a:p>
            <a:pPr eaLnBrk="1" hangingPunct="1"/>
            <a:r>
              <a:rPr lang="es-ES" smtClean="0">
                <a:solidFill>
                  <a:srgbClr val="7030A0"/>
                </a:solidFill>
              </a:rPr>
              <a:t>-es	 -èis</a:t>
            </a:r>
          </a:p>
          <a:p>
            <a:pPr eaLnBrk="1" hangingPunct="1"/>
            <a:r>
              <a:rPr lang="es-ES" smtClean="0">
                <a:solidFill>
                  <a:srgbClr val="7030A0"/>
                </a:solidFill>
              </a:rPr>
              <a:t>-e	-en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100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mtClean="0">
                <a:solidFill>
                  <a:srgbClr val="000066"/>
                </a:solidFill>
              </a:rPr>
              <a:t>–IR verbs</a:t>
            </a:r>
          </a:p>
          <a:p>
            <a:pPr eaLnBrk="1" hangingPunct="1"/>
            <a:r>
              <a:rPr lang="es-ES" smtClean="0">
                <a:solidFill>
                  <a:srgbClr val="000066"/>
                </a:solidFill>
              </a:rPr>
              <a:t>-o	-imos</a:t>
            </a:r>
          </a:p>
          <a:p>
            <a:pPr eaLnBrk="1" hangingPunct="1"/>
            <a:r>
              <a:rPr lang="es-ES" smtClean="0">
                <a:solidFill>
                  <a:srgbClr val="000066"/>
                </a:solidFill>
              </a:rPr>
              <a:t>-es	 -ìs</a:t>
            </a:r>
          </a:p>
          <a:p>
            <a:pPr eaLnBrk="1" hangingPunct="1"/>
            <a:r>
              <a:rPr lang="es-ES" smtClean="0">
                <a:solidFill>
                  <a:srgbClr val="000066"/>
                </a:solidFill>
              </a:rPr>
              <a:t>-e	-en</a:t>
            </a:r>
          </a:p>
        </p:txBody>
      </p:sp>
    </p:spTree>
    <p:extLst>
      <p:ext uri="{BB962C8B-B14F-4D97-AF65-F5344CB8AC3E}">
        <p14:creationId xmlns:p14="http://schemas.microsoft.com/office/powerpoint/2010/main" val="16604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1"/>
            <a:ext cx="8229600" cy="944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Bell MT" panose="02020503060305020303" pitchFamily="18" charset="0"/>
              </a:rPr>
              <a:t>Irregular Verbs </a:t>
            </a:r>
            <a:r>
              <a:rPr lang="en-US" sz="4000">
                <a:solidFill>
                  <a:schemeClr val="hlink"/>
                </a:solidFill>
                <a:latin typeface="Bell MT" panose="02020503060305020303" pitchFamily="18" charset="0"/>
              </a:rPr>
              <a:t>PG 2</a:t>
            </a:r>
            <a:br>
              <a:rPr lang="en-US" sz="4000">
                <a:solidFill>
                  <a:schemeClr val="hlink"/>
                </a:solidFill>
                <a:latin typeface="Bell MT" panose="02020503060305020303" pitchFamily="18" charset="0"/>
              </a:rPr>
            </a:br>
            <a:r>
              <a:rPr lang="en-US" sz="4000">
                <a:latin typeface="Bell MT" panose="02020503060305020303" pitchFamily="18" charset="0"/>
              </a:rPr>
              <a:t>(present tense)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752600" y="1371600"/>
            <a:ext cx="38100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  <a:latin typeface="Bell MT" panose="02020503060305020303" pitchFamily="18" charset="0"/>
              </a:rPr>
              <a:t>SER – to be</a:t>
            </a:r>
          </a:p>
          <a:p>
            <a:pPr eaLnBrk="1" hangingPunct="1"/>
            <a:r>
              <a:rPr lang="en-US" sz="2800">
                <a:solidFill>
                  <a:srgbClr val="C00000"/>
                </a:solidFill>
                <a:latin typeface="Bell MT" panose="02020503060305020303" pitchFamily="18" charset="0"/>
              </a:rPr>
              <a:t>Soy		Somos</a:t>
            </a:r>
          </a:p>
          <a:p>
            <a:pPr eaLnBrk="1" hangingPunct="1"/>
            <a:r>
              <a:rPr lang="en-US" sz="2800">
                <a:solidFill>
                  <a:srgbClr val="C00000"/>
                </a:solidFill>
                <a:latin typeface="Bell MT" panose="02020503060305020303" pitchFamily="18" charset="0"/>
              </a:rPr>
              <a:t>Eres		Sois</a:t>
            </a:r>
          </a:p>
          <a:p>
            <a:pPr eaLnBrk="1" hangingPunct="1"/>
            <a:r>
              <a:rPr lang="en-US" sz="2800">
                <a:solidFill>
                  <a:srgbClr val="C00000"/>
                </a:solidFill>
                <a:latin typeface="Bell MT" panose="02020503060305020303" pitchFamily="18" charset="0"/>
              </a:rPr>
              <a:t>Es		Son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(Ser vs. Estar – pg 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371600"/>
            <a:ext cx="52578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   IR – to go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   </a:t>
            </a:r>
            <a:r>
              <a:rPr lang="en-US" sz="2800" dirty="0" err="1">
                <a:solidFill>
                  <a:schemeClr val="accent2"/>
                </a:solidFill>
                <a:latin typeface="Bell MT" panose="02020503060305020303" pitchFamily="18" charset="0"/>
              </a:rPr>
              <a:t>Voy</a:t>
            </a: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		</a:t>
            </a:r>
            <a:r>
              <a:rPr lang="en-US" sz="2800" dirty="0" err="1">
                <a:solidFill>
                  <a:schemeClr val="accent2"/>
                </a:solidFill>
                <a:latin typeface="Bell MT" panose="02020503060305020303" pitchFamily="18" charset="0"/>
              </a:rPr>
              <a:t>Vamos</a:t>
            </a:r>
            <a:endParaRPr lang="en-US" sz="2800" dirty="0">
              <a:solidFill>
                <a:schemeClr val="accent2"/>
              </a:solidFill>
              <a:latin typeface="Bell MT" panose="02020503060305020303" pitchFamily="18" charset="0"/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    Vas	</a:t>
            </a:r>
            <a:r>
              <a:rPr lang="en-US" sz="2800" dirty="0" err="1">
                <a:solidFill>
                  <a:schemeClr val="accent2"/>
                </a:solidFill>
                <a:latin typeface="Bell MT" panose="02020503060305020303" pitchFamily="18" charset="0"/>
              </a:rPr>
              <a:t>Vais</a:t>
            </a:r>
            <a:endParaRPr lang="en-US" sz="2800" dirty="0">
              <a:solidFill>
                <a:schemeClr val="accent2"/>
              </a:solidFill>
              <a:latin typeface="Bell MT" panose="02020503060305020303" pitchFamily="18" charset="0"/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    </a:t>
            </a:r>
            <a:r>
              <a:rPr lang="en-US" sz="2800" dirty="0" err="1">
                <a:solidFill>
                  <a:schemeClr val="accent2"/>
                </a:solidFill>
                <a:latin typeface="Bell MT" panose="02020503060305020303" pitchFamily="18" charset="0"/>
              </a:rPr>
              <a:t>Va</a:t>
            </a: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		Van</a:t>
            </a:r>
            <a:endParaRPr lang="en-US" dirty="0">
              <a:solidFill>
                <a:schemeClr val="accent2"/>
              </a:solidFill>
            </a:endParaRPr>
          </a:p>
          <a:p>
            <a:pPr algn="r" eaLnBrk="1" hangingPunct="1">
              <a:defRPr/>
            </a:pPr>
            <a:endParaRPr lang="en-US" sz="2800" dirty="0">
              <a:solidFill>
                <a:schemeClr val="accent2"/>
              </a:solidFill>
              <a:latin typeface="Bell MT" panose="02020503060305020303" pitchFamily="18" charset="0"/>
            </a:endParaRPr>
          </a:p>
          <a:p>
            <a:pPr algn="r" eaLnBrk="1" hangingPunct="1">
              <a:defRPr/>
            </a:pP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How to use IR:  </a:t>
            </a:r>
          </a:p>
          <a:p>
            <a:pPr marL="342900" indent="-342900" algn="r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2"/>
                </a:solidFill>
                <a:latin typeface="Bell MT" panose="02020503060305020303" pitchFamily="18" charset="0"/>
              </a:rPr>
              <a:t>Conjugation of IR + A+ place</a:t>
            </a:r>
          </a:p>
          <a:p>
            <a:pPr marL="342900" indent="-342900" algn="r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2"/>
                </a:solidFill>
                <a:latin typeface="Bell MT" panose="02020503060305020303" pitchFamily="18" charset="0"/>
              </a:rPr>
              <a:t>Conjugation of IR + A+ infinitive   </a:t>
            </a:r>
          </a:p>
        </p:txBody>
      </p:sp>
    </p:spTree>
    <p:extLst>
      <p:ext uri="{BB962C8B-B14F-4D97-AF65-F5344CB8AC3E}">
        <p14:creationId xmlns:p14="http://schemas.microsoft.com/office/powerpoint/2010/main" val="36385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IRREGULAR YO VERBS pg 2</a:t>
            </a:r>
            <a:br>
              <a:rPr lang="en-US" sz="4000"/>
            </a:br>
            <a:r>
              <a:rPr lang="en-US" sz="4000"/>
              <a:t>(present tense)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441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5050"/>
                </a:solidFill>
              </a:rPr>
              <a:t>SALIR </a:t>
            </a:r>
            <a:r>
              <a:rPr lang="en-US" b="1" smtClean="0">
                <a:solidFill>
                  <a:srgbClr val="FF5050"/>
                </a:solidFill>
                <a:sym typeface="Wingdings" panose="05000000000000000000" pitchFamily="2" charset="2"/>
              </a:rPr>
              <a:t> SALGO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660066"/>
                </a:solidFill>
                <a:sym typeface="Wingdings" panose="05000000000000000000" pitchFamily="2" charset="2"/>
              </a:rPr>
              <a:t>PONER  PONGO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3366FF"/>
                </a:solidFill>
                <a:sym typeface="Wingdings" panose="05000000000000000000" pitchFamily="2" charset="2"/>
              </a:rPr>
              <a:t>HACER  HAGO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  <a:sym typeface="Wingdings" panose="05000000000000000000" pitchFamily="2" charset="2"/>
              </a:rPr>
              <a:t>TRAER  TRAIGO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sym typeface="Wingdings" panose="05000000000000000000" pitchFamily="2" charset="2"/>
              </a:rPr>
              <a:t>SABER  S</a:t>
            </a:r>
            <a:r>
              <a:rPr lang="en-US" b="1" smtClean="0">
                <a:solidFill>
                  <a:schemeClr val="accent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È</a:t>
            </a:r>
            <a:endParaRPr lang="en-US" b="1" smtClean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5050"/>
                </a:solidFill>
                <a:sym typeface="Wingdings" panose="05000000000000000000" pitchFamily="2" charset="2"/>
              </a:rPr>
              <a:t>VENIR  VENGO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66"/>
                </a:solidFill>
                <a:sym typeface="Wingdings" panose="05000000000000000000" pitchFamily="2" charset="2"/>
              </a:rPr>
              <a:t>TENER  TENGO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ym typeface="Wingdings" panose="05000000000000000000" pitchFamily="2" charset="2"/>
              </a:rPr>
              <a:t>DECIR  DIGO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ym typeface="Wingdings" panose="05000000000000000000" pitchFamily="2" charset="2"/>
              </a:rPr>
              <a:t>ESTAR Estoy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ym typeface="Wingdings" panose="05000000000000000000" pitchFamily="2" charset="2"/>
              </a:rPr>
              <a:t>DAR - Doy</a:t>
            </a:r>
            <a:endParaRPr lang="en-US" b="1" smtClean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324600" y="1371600"/>
            <a:ext cx="4114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C00000"/>
                </a:solidFill>
                <a:latin typeface="Bell MT" panose="02020503060305020303" pitchFamily="18" charset="0"/>
              </a:rPr>
              <a:t>Irregular YO verbs have an irregular YO form,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C00000"/>
                </a:solidFill>
                <a:latin typeface="Bell MT" panose="02020503060305020303" pitchFamily="18" charset="0"/>
              </a:rPr>
              <a:t>But will conjugate like any other regular verb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C00000"/>
                </a:solidFill>
                <a:latin typeface="Bell MT" panose="02020503060305020303" pitchFamily="18" charset="0"/>
              </a:rPr>
              <a:t>In all other conjugations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NOTE: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3366FF"/>
                </a:solidFill>
              </a:rPr>
              <a:t>VENIR and TENER are E-IE verbs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>
                <a:solidFill>
                  <a:srgbClr val="FF5050"/>
                </a:solidFill>
              </a:rPr>
              <a:t>DECIR is an E-I verb</a:t>
            </a:r>
          </a:p>
        </p:txBody>
      </p:sp>
    </p:spTree>
    <p:extLst>
      <p:ext uri="{BB962C8B-B14F-4D97-AF65-F5344CB8AC3E}">
        <p14:creationId xmlns:p14="http://schemas.microsoft.com/office/powerpoint/2010/main" val="41051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 vs. Estar </a:t>
            </a:r>
            <a:r>
              <a:rPr lang="en-US" smtClean="0">
                <a:solidFill>
                  <a:srgbClr val="C00000"/>
                </a:solidFill>
              </a:rPr>
              <a:t>pg 3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(to be)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err="1" smtClean="0"/>
              <a:t>Ser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D (description/date)</a:t>
            </a:r>
          </a:p>
          <a:p>
            <a:pPr>
              <a:defRPr/>
            </a:pPr>
            <a:r>
              <a:rPr lang="en-US" dirty="0" smtClean="0"/>
              <a:t>O (occupation)</a:t>
            </a:r>
          </a:p>
          <a:p>
            <a:pPr>
              <a:defRPr/>
            </a:pPr>
            <a:r>
              <a:rPr lang="en-US" dirty="0" smtClean="0"/>
              <a:t>C (characteristics)</a:t>
            </a:r>
          </a:p>
          <a:p>
            <a:pPr>
              <a:defRPr/>
            </a:pPr>
            <a:r>
              <a:rPr lang="en-US" dirty="0" smtClean="0"/>
              <a:t>T (time)</a:t>
            </a:r>
          </a:p>
          <a:p>
            <a:pPr>
              <a:defRPr/>
            </a:pPr>
            <a:r>
              <a:rPr lang="en-US" dirty="0" smtClean="0"/>
              <a:t>O (origin)</a:t>
            </a:r>
          </a:p>
          <a:p>
            <a:pPr>
              <a:defRPr/>
            </a:pPr>
            <a:r>
              <a:rPr lang="en-US" dirty="0" smtClean="0"/>
              <a:t>R (relationships)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err="1" smtClean="0"/>
              <a:t>Estar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 (position)</a:t>
            </a:r>
          </a:p>
          <a:p>
            <a:pPr>
              <a:defRPr/>
            </a:pPr>
            <a:r>
              <a:rPr lang="en-US" dirty="0" smtClean="0"/>
              <a:t>L (location)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sz="2400" dirty="0"/>
              <a:t>(actions in progress)</a:t>
            </a:r>
          </a:p>
          <a:p>
            <a:pPr>
              <a:defRPr/>
            </a:pPr>
            <a:r>
              <a:rPr lang="en-US" dirty="0" smtClean="0"/>
              <a:t>C (conditions)</a:t>
            </a:r>
          </a:p>
          <a:p>
            <a:pPr>
              <a:defRPr/>
            </a:pPr>
            <a:r>
              <a:rPr lang="en-US" dirty="0" smtClean="0"/>
              <a:t>E (emotions)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/>
          <a:lstStyle/>
          <a:p>
            <a:r>
              <a:rPr lang="en-US" dirty="0" smtClean="0"/>
              <a:t>Stem-Changing Verbs  </a:t>
            </a:r>
            <a:r>
              <a:rPr lang="en-US" dirty="0" smtClean="0">
                <a:solidFill>
                  <a:srgbClr val="FF0000"/>
                </a:solidFill>
              </a:rPr>
              <a:t>pg.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92200"/>
            <a:ext cx="5181600" cy="508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Spanish, there are four types of stem-changing verbs.  They stem-change in every form </a:t>
            </a:r>
            <a:r>
              <a:rPr lang="en-US" dirty="0" smtClean="0">
                <a:solidFill>
                  <a:srgbClr val="FF0000"/>
                </a:solidFill>
              </a:rPr>
              <a:t>except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and </a:t>
            </a:r>
            <a:r>
              <a:rPr lang="en-US" dirty="0" err="1" smtClean="0"/>
              <a:t>vosotros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1. E-IE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Example: 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7030A0"/>
                </a:solidFill>
              </a:rPr>
              <a:t>Pensar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Pienso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Pensamos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Piensas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Pensais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Piensa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Piensan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0100" y="2755900"/>
            <a:ext cx="5181600" cy="50847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E-I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</a:rPr>
              <a:t>Pedir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Pido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Pedimos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Pides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Pedis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Pide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Piden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17500"/>
            <a:ext cx="5181600" cy="58594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00B0F0"/>
                </a:solidFill>
              </a:rPr>
              <a:t>O-UE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00B0F0"/>
                </a:solidFill>
              </a:rPr>
              <a:t>Poder</a:t>
            </a:r>
            <a:r>
              <a:rPr lang="en-US" b="1" u="sng" dirty="0" smtClean="0">
                <a:solidFill>
                  <a:srgbClr val="00B0F0"/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Puedo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err="1" smtClean="0">
                <a:solidFill>
                  <a:srgbClr val="00B0F0"/>
                </a:solidFill>
              </a:rPr>
              <a:t>Podemos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Puedes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err="1" smtClean="0">
                <a:solidFill>
                  <a:srgbClr val="00B0F0"/>
                </a:solidFill>
              </a:rPr>
              <a:t>Podeis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Puede</a:t>
            </a:r>
            <a:r>
              <a:rPr lang="en-US" dirty="0" smtClean="0">
                <a:solidFill>
                  <a:srgbClr val="00B0F0"/>
                </a:solidFill>
              </a:rPr>
              <a:t>		</a:t>
            </a:r>
            <a:r>
              <a:rPr lang="en-US" dirty="0" err="1" smtClean="0">
                <a:solidFill>
                  <a:srgbClr val="00B0F0"/>
                </a:solidFill>
              </a:rPr>
              <a:t>Pueden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U-UE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</a:rPr>
              <a:t>Jugar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Jugamos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Juegas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Jugais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Juegan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 </a:t>
            </a:r>
            <a:r>
              <a:rPr lang="en-US" dirty="0" err="1" smtClean="0"/>
              <a:t>pg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present progressive is used to say what is happening right now.  </a:t>
            </a:r>
          </a:p>
          <a:p>
            <a:pPr marL="0" indent="0">
              <a:buNone/>
            </a:pPr>
            <a:r>
              <a:rPr lang="en-US" dirty="0" smtClean="0"/>
              <a:t>Example:  She </a:t>
            </a:r>
            <a:r>
              <a:rPr lang="en-US" dirty="0" smtClean="0">
                <a:solidFill>
                  <a:srgbClr val="00B0F0"/>
                </a:solidFill>
              </a:rPr>
              <a:t>is running. 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It is formed by the present tense conjugation of ESTAR and the present participle of the main verb.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AR verbs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ANDO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ER/IR verbs  IENDO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Examples:  She is running   Ella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esta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corriendo</a:t>
            </a:r>
            <a:endParaRPr lang="en-US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I am studying  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Yo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estoy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estudiando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325563"/>
          </a:xfrm>
        </p:spPr>
        <p:txBody>
          <a:bodyPr/>
          <a:lstStyle/>
          <a:p>
            <a:r>
              <a:rPr lang="en-US" dirty="0" smtClean="0"/>
              <a:t>Reflexive Verbs 		</a:t>
            </a:r>
            <a:r>
              <a:rPr lang="en-US" dirty="0" err="1" smtClean="0"/>
              <a:t>pg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*Reflexive verbs are used when the action of the verb is being directed back to the subject.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Example:  She bathes herself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Reflexive Pronouns: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Me 	</a:t>
            </a:r>
            <a:r>
              <a:rPr lang="en-US" dirty="0" err="1" smtClean="0">
                <a:solidFill>
                  <a:srgbClr val="0070C0"/>
                </a:solidFill>
              </a:rPr>
              <a:t>Nos</a:t>
            </a:r>
            <a:r>
              <a:rPr lang="en-US" dirty="0" smtClean="0">
                <a:solidFill>
                  <a:srgbClr val="0070C0"/>
                </a:solidFill>
              </a:rPr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**The subject, pronoun and verb should all “match”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Os</a:t>
            </a:r>
            <a:r>
              <a:rPr lang="en-US" dirty="0" smtClean="0">
                <a:solidFill>
                  <a:srgbClr val="0070C0"/>
                </a:solidFill>
              </a:rPr>
              <a:t>	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when using reflexive verbs.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Se	Se</a:t>
            </a:r>
          </a:p>
          <a:p>
            <a:pPr marL="0" indent="0">
              <a:buNone/>
            </a:pPr>
            <a:r>
              <a:rPr lang="en-US" dirty="0" smtClean="0"/>
              <a:t>**Where there is one verb in the sentence, the pronoun is placed in front of the verb.  </a:t>
            </a:r>
          </a:p>
          <a:p>
            <a:pPr marL="0" indent="0">
              <a:buNone/>
            </a:pPr>
            <a:r>
              <a:rPr lang="en-US" dirty="0" smtClean="0"/>
              <a:t>**When there are two verbs in the sentence, the pronoun can be placed in front of the first verb or attached the end of the second verb.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9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627</Words>
  <Application>Microsoft Office PowerPoint</Application>
  <PresentationFormat>Widescreen</PresentationFormat>
  <Paragraphs>218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Aharoni</vt:lpstr>
      <vt:lpstr>Andalus</vt:lpstr>
      <vt:lpstr>Arial</vt:lpstr>
      <vt:lpstr>Bell MT</vt:lpstr>
      <vt:lpstr>Calibri</vt:lpstr>
      <vt:lpstr>Calibri Light</vt:lpstr>
      <vt:lpstr>Californian FB</vt:lpstr>
      <vt:lpstr>Calisto MT</vt:lpstr>
      <vt:lpstr>Comic Sans MS</vt:lpstr>
      <vt:lpstr>Wingdings</vt:lpstr>
      <vt:lpstr>Office Theme</vt:lpstr>
      <vt:lpstr>Default Design</vt:lpstr>
      <vt:lpstr>Libro de gramatica</vt:lpstr>
      <vt:lpstr>Present Tense- PG 1 Regular Verbs</vt:lpstr>
      <vt:lpstr>Irregular Verbs PG 2 (present tense)</vt:lpstr>
      <vt:lpstr>IRREGULAR YO VERBS pg 2 (present tense) </vt:lpstr>
      <vt:lpstr>Ser vs. Estar pg 3 (to be)</vt:lpstr>
      <vt:lpstr>Stem-Changing Verbs  pg. 4</vt:lpstr>
      <vt:lpstr>PowerPoint Presentation</vt:lpstr>
      <vt:lpstr>Present Progressive  pg 5</vt:lpstr>
      <vt:lpstr>Reflexive Verbs   pg 6</vt:lpstr>
      <vt:lpstr>Tener Idioms    PG 7</vt:lpstr>
      <vt:lpstr>INFORMAL COMMANDS / Tu Commands    PG 8</vt:lpstr>
      <vt:lpstr>Irregular Tu Commands  pg 8</vt:lpstr>
      <vt:lpstr>Preterite pg 9 *The preterite tense is the simple past tense</vt:lpstr>
      <vt:lpstr>PowerPoint Presentation</vt:lpstr>
      <vt:lpstr>Stem Changing verbs in the preterite tense pg 10</vt:lpstr>
      <vt:lpstr>Irregular Preterite Stems pg 11</vt:lpstr>
      <vt:lpstr>Pg 11 (continued)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Libro de gramatica</dc:title>
  <dc:creator>Carly Bruce</dc:creator>
  <cp:lastModifiedBy>Amanda Ford</cp:lastModifiedBy>
  <cp:revision>18</cp:revision>
  <dcterms:created xsi:type="dcterms:W3CDTF">2013-10-21T12:30:19Z</dcterms:created>
  <dcterms:modified xsi:type="dcterms:W3CDTF">2014-05-07T18:14:09Z</dcterms:modified>
</cp:coreProperties>
</file>