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0" d="100"/>
          <a:sy n="70" d="100"/>
        </p:scale>
        <p:origin x="330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238A6-C349-435A-BCFD-B7345300CBB1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403FE-E3F9-4940-88CC-3E3F6857F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54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6964-7FA7-462C-8FD3-33943D133222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3DD4-8AAD-4B9D-84CF-DFB1EA70E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3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6964-7FA7-462C-8FD3-33943D133222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3DD4-8AAD-4B9D-84CF-DFB1EA70E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7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6964-7FA7-462C-8FD3-33943D133222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3DD4-8AAD-4B9D-84CF-DFB1EA70E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6964-7FA7-462C-8FD3-33943D133222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3DD4-8AAD-4B9D-84CF-DFB1EA70E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5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6964-7FA7-462C-8FD3-33943D133222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3DD4-8AAD-4B9D-84CF-DFB1EA70E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2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6964-7FA7-462C-8FD3-33943D133222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3DD4-8AAD-4B9D-84CF-DFB1EA70E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9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6964-7FA7-462C-8FD3-33943D133222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3DD4-8AAD-4B9D-84CF-DFB1EA70E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0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6964-7FA7-462C-8FD3-33943D133222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3DD4-8AAD-4B9D-84CF-DFB1EA70E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73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6964-7FA7-462C-8FD3-33943D133222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3DD4-8AAD-4B9D-84CF-DFB1EA70E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0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6964-7FA7-462C-8FD3-33943D133222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3DD4-8AAD-4B9D-84CF-DFB1EA70E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8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6964-7FA7-462C-8FD3-33943D133222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3DD4-8AAD-4B9D-84CF-DFB1EA70E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76964-7FA7-462C-8FD3-33943D133222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3DD4-8AAD-4B9D-84CF-DFB1EA70E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580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Imperfecto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GUIDED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365125"/>
            <a:ext cx="11950700" cy="1325563"/>
          </a:xfrm>
        </p:spPr>
        <p:txBody>
          <a:bodyPr/>
          <a:lstStyle/>
          <a:p>
            <a:r>
              <a:rPr lang="en-US" dirty="0" smtClean="0"/>
              <a:t>3.  What usually happened over and over again in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</a:rPr>
              <a:t>Celebrábamos</a:t>
            </a:r>
            <a:r>
              <a:rPr lang="en-US" sz="3600" dirty="0" smtClean="0"/>
              <a:t> la </a:t>
            </a:r>
            <a:r>
              <a:rPr lang="en-US" sz="3600" dirty="0" err="1" smtClean="0"/>
              <a:t>navidad</a:t>
            </a:r>
            <a:r>
              <a:rPr lang="en-US" sz="3600" dirty="0" smtClean="0"/>
              <a:t> con </a:t>
            </a:r>
            <a:r>
              <a:rPr lang="en-US" sz="3600" dirty="0" err="1" smtClean="0"/>
              <a:t>mis</a:t>
            </a:r>
            <a:r>
              <a:rPr lang="en-US" sz="3600" dirty="0" smtClean="0"/>
              <a:t> </a:t>
            </a:r>
            <a:r>
              <a:rPr lang="en-US" sz="3600" dirty="0" err="1" smtClean="0"/>
              <a:t>abuelos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We </a:t>
            </a:r>
            <a:r>
              <a:rPr lang="en-US" sz="3600" dirty="0" smtClean="0">
                <a:solidFill>
                  <a:srgbClr val="FF0000"/>
                </a:solidFill>
              </a:rPr>
              <a:t>always used to celebrate </a:t>
            </a:r>
            <a:r>
              <a:rPr lang="en-US" sz="3600" dirty="0" smtClean="0"/>
              <a:t>Christmas with my grandparents.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442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Describe people or things in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Mi</a:t>
            </a:r>
            <a:r>
              <a:rPr lang="en-US" sz="3600" dirty="0" smtClean="0"/>
              <a:t> </a:t>
            </a:r>
            <a:r>
              <a:rPr lang="en-US" sz="3600" dirty="0" err="1" smtClean="0"/>
              <a:t>abuela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era</a:t>
            </a:r>
            <a:r>
              <a:rPr lang="en-US" sz="3600" dirty="0" smtClean="0"/>
              <a:t> </a:t>
            </a:r>
            <a:r>
              <a:rPr lang="en-US" sz="3600" dirty="0" err="1" smtClean="0"/>
              <a:t>bonita</a:t>
            </a:r>
            <a:r>
              <a:rPr lang="en-US" sz="3600" dirty="0" smtClean="0"/>
              <a:t> y </a:t>
            </a:r>
            <a:r>
              <a:rPr lang="en-US" sz="3600" dirty="0" err="1" smtClean="0"/>
              <a:t>rubia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My grandmother </a:t>
            </a:r>
            <a:r>
              <a:rPr lang="en-US" sz="3600" dirty="0" smtClean="0">
                <a:solidFill>
                  <a:srgbClr val="FF0000"/>
                </a:solidFill>
              </a:rPr>
              <a:t>was</a:t>
            </a:r>
            <a:r>
              <a:rPr lang="en-US" sz="3600" dirty="0" smtClean="0"/>
              <a:t> pretty and blonde.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0694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 To tell time and dates in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</a:rPr>
              <a:t>Eran</a:t>
            </a:r>
            <a:r>
              <a:rPr lang="en-US" sz="3600" dirty="0" smtClean="0"/>
              <a:t>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cinco</a:t>
            </a:r>
            <a:r>
              <a:rPr lang="en-US" sz="3600" dirty="0" smtClean="0"/>
              <a:t> y media.</a:t>
            </a:r>
          </a:p>
          <a:p>
            <a:pPr marL="0" indent="0">
              <a:buNone/>
            </a:pPr>
            <a:r>
              <a:rPr lang="en-US" sz="3600" dirty="0" smtClean="0"/>
              <a:t>It </a:t>
            </a:r>
            <a:r>
              <a:rPr lang="en-US" sz="3600" dirty="0" smtClean="0">
                <a:solidFill>
                  <a:srgbClr val="FF0000"/>
                </a:solidFill>
              </a:rPr>
              <a:t>was</a:t>
            </a:r>
            <a:r>
              <a:rPr lang="en-US" sz="3600" dirty="0" smtClean="0"/>
              <a:t> 5:30.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Era </a:t>
            </a:r>
            <a:r>
              <a:rPr lang="en-US" sz="3600" dirty="0" smtClean="0"/>
              <a:t>el </a:t>
            </a:r>
            <a:r>
              <a:rPr lang="en-US" sz="3600" dirty="0" err="1" smtClean="0"/>
              <a:t>cuatro</a:t>
            </a:r>
            <a:r>
              <a:rPr lang="en-US" sz="3600" dirty="0" smtClean="0"/>
              <a:t> de </a:t>
            </a:r>
            <a:r>
              <a:rPr lang="en-US" sz="3600" dirty="0" err="1" smtClean="0"/>
              <a:t>julio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600" dirty="0" smtClean="0"/>
              <a:t>It </a:t>
            </a:r>
            <a:r>
              <a:rPr lang="en-US" sz="3600" dirty="0" smtClean="0">
                <a:solidFill>
                  <a:srgbClr val="FF0000"/>
                </a:solidFill>
              </a:rPr>
              <a:t>was</a:t>
            </a:r>
            <a:r>
              <a:rPr lang="en-US" sz="3600" dirty="0" smtClean="0"/>
              <a:t> the 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of July.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7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 To tell age in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Soledad </a:t>
            </a:r>
            <a:r>
              <a:rPr lang="en-US" sz="3600" dirty="0" err="1" smtClean="0">
                <a:solidFill>
                  <a:srgbClr val="FF0000"/>
                </a:solidFill>
              </a:rPr>
              <a:t>tenía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/>
              <a:t>veinte</a:t>
            </a:r>
            <a:r>
              <a:rPr lang="en-US" sz="3600" dirty="0" smtClean="0"/>
              <a:t> </a:t>
            </a:r>
            <a:r>
              <a:rPr lang="en-US" sz="3600" dirty="0" err="1" smtClean="0"/>
              <a:t>años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Soledad </a:t>
            </a:r>
            <a:r>
              <a:rPr lang="en-US" sz="3600" dirty="0" smtClean="0">
                <a:solidFill>
                  <a:srgbClr val="FF0000"/>
                </a:solidFill>
              </a:rPr>
              <a:t>was</a:t>
            </a:r>
            <a:r>
              <a:rPr lang="en-US" sz="3600" dirty="0" smtClean="0"/>
              <a:t> twenty.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129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 To tell weather in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</a:rPr>
              <a:t>Hacía</a:t>
            </a:r>
            <a:r>
              <a:rPr lang="en-US" sz="3600" dirty="0" smtClean="0"/>
              <a:t> </a:t>
            </a:r>
            <a:r>
              <a:rPr lang="en-US" sz="3600" dirty="0" err="1"/>
              <a:t>b</a:t>
            </a:r>
            <a:r>
              <a:rPr lang="en-US" sz="3600" dirty="0" err="1" smtClean="0"/>
              <a:t>uen</a:t>
            </a:r>
            <a:r>
              <a:rPr lang="en-US" sz="3600" dirty="0" smtClean="0"/>
              <a:t> </a:t>
            </a:r>
            <a:r>
              <a:rPr lang="en-US" sz="3600" dirty="0" err="1" smtClean="0"/>
              <a:t>tiempo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It </a:t>
            </a:r>
            <a:r>
              <a:rPr lang="en-US" sz="3600" dirty="0" smtClean="0">
                <a:solidFill>
                  <a:srgbClr val="FF0000"/>
                </a:solidFill>
              </a:rPr>
              <a:t>was</a:t>
            </a:r>
            <a:r>
              <a:rPr lang="en-US" sz="3600" dirty="0" smtClean="0"/>
              <a:t> good weather.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039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8.  To describe a person’s physical condition or emotional state in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5335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Los </a:t>
            </a:r>
            <a:r>
              <a:rPr lang="en-US" sz="3600" dirty="0" err="1" smtClean="0"/>
              <a:t>niños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estaban</a:t>
            </a:r>
            <a:r>
              <a:rPr lang="en-US" sz="3600" dirty="0" smtClean="0"/>
              <a:t> </a:t>
            </a:r>
            <a:r>
              <a:rPr lang="en-US" sz="3600" dirty="0" err="1" smtClean="0"/>
              <a:t>cansados</a:t>
            </a:r>
            <a:r>
              <a:rPr lang="en-US" sz="3600" dirty="0" smtClean="0"/>
              <a:t>, </a:t>
            </a:r>
            <a:r>
              <a:rPr lang="en-US" sz="3600" dirty="0" err="1" smtClean="0"/>
              <a:t>pero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estaban</a:t>
            </a:r>
            <a:r>
              <a:rPr lang="en-US" sz="3600" dirty="0" smtClean="0"/>
              <a:t> </a:t>
            </a:r>
            <a:r>
              <a:rPr lang="en-US" sz="3600" dirty="0" err="1" smtClean="0"/>
              <a:t>muy</a:t>
            </a:r>
            <a:r>
              <a:rPr lang="en-US" sz="3600" dirty="0" smtClean="0"/>
              <a:t> </a:t>
            </a:r>
            <a:r>
              <a:rPr lang="en-US" sz="3600" dirty="0" err="1" smtClean="0"/>
              <a:t>contentos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The children </a:t>
            </a:r>
            <a:r>
              <a:rPr lang="en-US" sz="3600" dirty="0" smtClean="0">
                <a:solidFill>
                  <a:srgbClr val="FF0000"/>
                </a:solidFill>
              </a:rPr>
              <a:t>were</a:t>
            </a:r>
            <a:r>
              <a:rPr lang="en-US" sz="3600" dirty="0" smtClean="0"/>
              <a:t> tired, but </a:t>
            </a:r>
            <a:r>
              <a:rPr lang="en-US" sz="3600" dirty="0" smtClean="0">
                <a:solidFill>
                  <a:srgbClr val="FF0000"/>
                </a:solidFill>
              </a:rPr>
              <a:t>were</a:t>
            </a:r>
            <a:r>
              <a:rPr lang="en-US" sz="3600" dirty="0" smtClean="0"/>
              <a:t> very happy.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0728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 To tell a location in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El </a:t>
            </a:r>
            <a:r>
              <a:rPr lang="en-US" sz="3600" dirty="0" err="1" smtClean="0"/>
              <a:t>equipo</a:t>
            </a:r>
            <a:r>
              <a:rPr lang="en-US" sz="3600" dirty="0" smtClean="0"/>
              <a:t> de </a:t>
            </a:r>
            <a:r>
              <a:rPr lang="en-US" sz="3600" dirty="0" err="1" smtClean="0"/>
              <a:t>básquetbol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estaba</a:t>
            </a:r>
            <a:r>
              <a:rPr lang="en-US" sz="3600" dirty="0" smtClean="0"/>
              <a:t> </a:t>
            </a:r>
            <a:r>
              <a:rPr lang="en-US" sz="3600" dirty="0" err="1" smtClean="0"/>
              <a:t>en</a:t>
            </a:r>
            <a:r>
              <a:rPr lang="en-US" sz="3600" dirty="0" smtClean="0"/>
              <a:t> la </a:t>
            </a:r>
            <a:r>
              <a:rPr lang="en-US" sz="3600" dirty="0" err="1" smtClean="0"/>
              <a:t>cancha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The basketball team </a:t>
            </a:r>
            <a:r>
              <a:rPr lang="en-US" sz="3600" dirty="0" smtClean="0">
                <a:solidFill>
                  <a:srgbClr val="FF0000"/>
                </a:solidFill>
              </a:rPr>
              <a:t>was</a:t>
            </a:r>
            <a:r>
              <a:rPr lang="en-US" sz="3600" dirty="0" smtClean="0"/>
              <a:t> on the court.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94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 To describe what </a:t>
            </a:r>
            <a:r>
              <a:rPr lang="en-US" smtClean="0"/>
              <a:t>was </a:t>
            </a:r>
            <a:r>
              <a:rPr lang="en-US" smtClean="0"/>
              <a:t>happening </a:t>
            </a:r>
            <a:r>
              <a:rPr lang="en-US" dirty="0" smtClean="0"/>
              <a:t>in the past when something else started or ended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Yo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veía</a:t>
            </a:r>
            <a:r>
              <a:rPr lang="en-US" sz="3600" dirty="0" smtClean="0"/>
              <a:t> la tele </a:t>
            </a:r>
            <a:r>
              <a:rPr lang="en-US" sz="3600" dirty="0" err="1" smtClean="0"/>
              <a:t>cuando</a:t>
            </a:r>
            <a:r>
              <a:rPr lang="en-US" sz="3600" dirty="0" smtClean="0"/>
              <a:t> mi </a:t>
            </a:r>
            <a:r>
              <a:rPr lang="en-US" sz="3600" dirty="0" err="1" smtClean="0"/>
              <a:t>hermano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entró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I </a:t>
            </a:r>
            <a:r>
              <a:rPr lang="en-US" sz="3600" dirty="0" smtClean="0">
                <a:solidFill>
                  <a:srgbClr val="FF0000"/>
                </a:solidFill>
              </a:rPr>
              <a:t>was watching </a:t>
            </a:r>
            <a:r>
              <a:rPr lang="en-US" sz="3600" dirty="0" smtClean="0"/>
              <a:t>TV when my brother </a:t>
            </a:r>
            <a:r>
              <a:rPr lang="en-US" sz="3600" dirty="0" smtClean="0">
                <a:solidFill>
                  <a:srgbClr val="00B050"/>
                </a:solidFill>
              </a:rPr>
              <a:t>entered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0530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 -AR Conjugations</a:t>
            </a:r>
            <a:br>
              <a:rPr lang="en-US" dirty="0" smtClean="0"/>
            </a:br>
            <a:r>
              <a:rPr lang="en-US" dirty="0" smtClean="0"/>
              <a:t>Drop the –AR and add the following endings.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-aba</a:t>
            </a:r>
          </a:p>
          <a:p>
            <a:endParaRPr lang="en-US" sz="3200" dirty="0"/>
          </a:p>
          <a:p>
            <a:r>
              <a:rPr lang="en-US" sz="3200" dirty="0" smtClean="0"/>
              <a:t>-abas</a:t>
            </a:r>
          </a:p>
          <a:p>
            <a:endParaRPr lang="en-US" sz="3200" dirty="0"/>
          </a:p>
          <a:p>
            <a:r>
              <a:rPr lang="en-US" sz="3200" dirty="0" smtClean="0"/>
              <a:t>-aba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-</a:t>
            </a:r>
            <a:r>
              <a:rPr lang="en-US" sz="3200" dirty="0" err="1" smtClean="0"/>
              <a:t>ábamos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-</a:t>
            </a:r>
            <a:r>
              <a:rPr lang="en-US" sz="3200" dirty="0" err="1" smtClean="0"/>
              <a:t>abais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-</a:t>
            </a:r>
            <a:r>
              <a:rPr lang="en-US" sz="3200" dirty="0" err="1" smtClean="0"/>
              <a:t>aban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333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  -ER and -IR Conjugations</a:t>
            </a:r>
            <a:br>
              <a:rPr lang="en-US" dirty="0" smtClean="0"/>
            </a:br>
            <a:r>
              <a:rPr lang="en-US" dirty="0" smtClean="0"/>
              <a:t>Drop the ending and add the following endings.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-</a:t>
            </a:r>
            <a:r>
              <a:rPr lang="en-US" sz="3200" dirty="0" err="1" smtClean="0"/>
              <a:t>ía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-</a:t>
            </a:r>
            <a:r>
              <a:rPr lang="en-US" sz="3200" dirty="0" err="1" smtClean="0"/>
              <a:t>ías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-</a:t>
            </a:r>
            <a:r>
              <a:rPr lang="en-US" sz="3200" dirty="0" err="1" smtClean="0"/>
              <a:t>ía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-</a:t>
            </a:r>
            <a:r>
              <a:rPr lang="en-US" sz="3200" dirty="0" err="1" smtClean="0"/>
              <a:t>íamos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-</a:t>
            </a:r>
            <a:r>
              <a:rPr lang="en-US" sz="3200" dirty="0" err="1" smtClean="0"/>
              <a:t>íais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-</a:t>
            </a:r>
            <a:r>
              <a:rPr lang="en-US" sz="3200" dirty="0" err="1" smtClean="0"/>
              <a:t>ían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5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Stem-changing verbs in present and </a:t>
            </a:r>
            <a:r>
              <a:rPr lang="en-US" sz="4000" dirty="0" err="1" smtClean="0"/>
              <a:t>preterite</a:t>
            </a:r>
            <a:r>
              <a:rPr lang="en-US" sz="4000" dirty="0" smtClean="0"/>
              <a:t> DO NO stem-change in imperfect.</a:t>
            </a:r>
          </a:p>
          <a:p>
            <a:endParaRPr lang="en-US" sz="4000" dirty="0" smtClean="0"/>
          </a:p>
          <a:p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c</a:t>
            </a:r>
            <a:r>
              <a:rPr lang="en-US" sz="4000" dirty="0" err="1" smtClean="0">
                <a:solidFill>
                  <a:srgbClr val="FF0000"/>
                </a:solidFill>
              </a:rPr>
              <a:t>ue</a:t>
            </a:r>
            <a:r>
              <a:rPr lang="en-US" sz="4000" dirty="0" err="1" smtClean="0"/>
              <a:t>nto</a:t>
            </a:r>
            <a:r>
              <a:rPr lang="en-US" sz="4000" dirty="0" smtClean="0"/>
              <a:t> / </a:t>
            </a: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c</a:t>
            </a:r>
            <a:r>
              <a:rPr lang="en-US" sz="4000" dirty="0" err="1" smtClean="0">
                <a:solidFill>
                  <a:srgbClr val="FF0000"/>
                </a:solidFill>
              </a:rPr>
              <a:t>o</a:t>
            </a:r>
            <a:r>
              <a:rPr lang="en-US" sz="4000" dirty="0" err="1" smtClean="0"/>
              <a:t>ntaba</a:t>
            </a:r>
            <a:endParaRPr lang="en-US" sz="4000" dirty="0" smtClean="0"/>
          </a:p>
          <a:p>
            <a:r>
              <a:rPr lang="en-US" sz="4000" dirty="0" err="1" smtClean="0"/>
              <a:t>Él</a:t>
            </a:r>
            <a:r>
              <a:rPr lang="en-US" sz="4000" dirty="0" smtClean="0"/>
              <a:t> </a:t>
            </a:r>
            <a:r>
              <a:rPr lang="en-US" sz="4000" dirty="0" err="1" smtClean="0"/>
              <a:t>s</a:t>
            </a:r>
            <a:r>
              <a:rPr lang="en-US" sz="4000" dirty="0" err="1" smtClean="0">
                <a:solidFill>
                  <a:srgbClr val="FF0000"/>
                </a:solidFill>
              </a:rPr>
              <a:t>i</a:t>
            </a:r>
            <a:r>
              <a:rPr lang="en-US" sz="4000" dirty="0" err="1" smtClean="0"/>
              <a:t>rvió</a:t>
            </a:r>
            <a:r>
              <a:rPr lang="en-US" sz="4000" dirty="0" smtClean="0"/>
              <a:t> / </a:t>
            </a:r>
            <a:r>
              <a:rPr lang="en-US" sz="4000" dirty="0" err="1" smtClean="0"/>
              <a:t>Nosotros</a:t>
            </a:r>
            <a:r>
              <a:rPr lang="en-US" sz="4000" dirty="0" smtClean="0"/>
              <a:t> </a:t>
            </a:r>
            <a:r>
              <a:rPr lang="en-US" sz="4000" dirty="0" err="1" smtClean="0"/>
              <a:t>s</a:t>
            </a:r>
            <a:r>
              <a:rPr lang="en-US" sz="4000" dirty="0" err="1" smtClean="0">
                <a:solidFill>
                  <a:srgbClr val="FF0000"/>
                </a:solidFill>
              </a:rPr>
              <a:t>e</a:t>
            </a:r>
            <a:r>
              <a:rPr lang="en-US" sz="4000" dirty="0" err="1" smtClean="0"/>
              <a:t>rvíamos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724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03288"/>
          </a:xfrm>
        </p:spPr>
        <p:txBody>
          <a:bodyPr/>
          <a:lstStyle/>
          <a:p>
            <a:r>
              <a:rPr lang="en-US" dirty="0" smtClean="0"/>
              <a:t>D.  Only 3 irregular verbs in IMPERFECT!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736600"/>
            <a:ext cx="11099800" cy="5943600"/>
          </a:xfrm>
        </p:spPr>
        <p:txBody>
          <a:bodyPr/>
          <a:lstStyle/>
          <a:p>
            <a:r>
              <a:rPr lang="en-US" altLang="en-US" dirty="0" smtClean="0"/>
              <a:t>VER:  	</a:t>
            </a:r>
            <a:r>
              <a:rPr lang="en-US" altLang="en-US" dirty="0" err="1" smtClean="0"/>
              <a:t>veía</a:t>
            </a:r>
            <a:r>
              <a:rPr lang="en-US" altLang="en-US" dirty="0" smtClean="0"/>
              <a:t>	</a:t>
            </a:r>
            <a:r>
              <a:rPr lang="en-US" altLang="en-US" dirty="0" err="1" smtClean="0"/>
              <a:t>veíamos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		</a:t>
            </a:r>
            <a:r>
              <a:rPr lang="en-US" altLang="en-US" dirty="0" err="1" smtClean="0"/>
              <a:t>veías</a:t>
            </a:r>
            <a:r>
              <a:rPr lang="en-US" altLang="en-US" dirty="0" smtClean="0"/>
              <a:t>	</a:t>
            </a:r>
            <a:r>
              <a:rPr lang="en-US" altLang="en-US" dirty="0" err="1" smtClean="0"/>
              <a:t>veíais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		</a:t>
            </a:r>
            <a:r>
              <a:rPr lang="en-US" altLang="en-US" dirty="0" err="1" smtClean="0"/>
              <a:t>veía</a:t>
            </a:r>
            <a:r>
              <a:rPr lang="en-US" altLang="en-US" dirty="0" smtClean="0"/>
              <a:t> 	</a:t>
            </a:r>
            <a:r>
              <a:rPr lang="en-US" altLang="en-US" dirty="0" err="1" smtClean="0"/>
              <a:t>veían</a:t>
            </a:r>
            <a:r>
              <a:rPr lang="en-US" altLang="en-US" dirty="0" smtClean="0"/>
              <a:t>    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SER:  	 	era 	 </a:t>
            </a:r>
            <a:r>
              <a:rPr lang="en-US" altLang="en-US" dirty="0" err="1" smtClean="0"/>
              <a:t>éramos</a:t>
            </a:r>
            <a:r>
              <a:rPr lang="en-US" altLang="en-US" dirty="0" smtClean="0"/>
              <a:t> 		 </a:t>
            </a:r>
          </a:p>
          <a:p>
            <a:pPr marL="0" indent="0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	eras 	 </a:t>
            </a:r>
            <a:r>
              <a:rPr lang="en-US" altLang="en-US" dirty="0" err="1" smtClean="0"/>
              <a:t>erais</a:t>
            </a:r>
            <a:r>
              <a:rPr lang="en-US" altLang="en-US" dirty="0" smtClean="0"/>
              <a:t> 		 	</a:t>
            </a:r>
          </a:p>
          <a:p>
            <a:pPr marL="0" indent="0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	era 	</a:t>
            </a:r>
            <a:r>
              <a:rPr lang="en-US" altLang="en-US" dirty="0" err="1" smtClean="0"/>
              <a:t>eran</a:t>
            </a:r>
            <a:r>
              <a:rPr lang="en-US" altLang="en-US" dirty="0" smtClean="0"/>
              <a:t>    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IR:  		 </a:t>
            </a:r>
            <a:r>
              <a:rPr lang="en-US" altLang="en-US" dirty="0" err="1" smtClean="0"/>
              <a:t>iba</a:t>
            </a:r>
            <a:r>
              <a:rPr lang="en-US" altLang="en-US" dirty="0" smtClean="0"/>
              <a:t> 	 </a:t>
            </a:r>
            <a:r>
              <a:rPr lang="en-US" altLang="en-US" dirty="0" err="1" smtClean="0"/>
              <a:t>íbamos</a:t>
            </a:r>
            <a:r>
              <a:rPr lang="en-US" altLang="en-US" dirty="0" smtClean="0"/>
              <a:t> 		 </a:t>
            </a:r>
          </a:p>
          <a:p>
            <a:pPr marL="0" indent="0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	</a:t>
            </a:r>
            <a:r>
              <a:rPr lang="en-US" altLang="en-US" dirty="0" err="1" smtClean="0"/>
              <a:t>ibas</a:t>
            </a:r>
            <a:r>
              <a:rPr lang="en-US" altLang="en-US" dirty="0" smtClean="0"/>
              <a:t> 	 </a:t>
            </a:r>
            <a:r>
              <a:rPr lang="en-US" altLang="en-US" dirty="0" err="1" smtClean="0"/>
              <a:t>ibais</a:t>
            </a:r>
            <a:r>
              <a:rPr lang="en-US" altLang="en-US" dirty="0" smtClean="0"/>
              <a:t> 		 	 </a:t>
            </a:r>
          </a:p>
          <a:p>
            <a:pPr marL="0" indent="0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	</a:t>
            </a:r>
            <a:r>
              <a:rPr lang="en-US" altLang="en-US" dirty="0" err="1" smtClean="0"/>
              <a:t>iba</a:t>
            </a:r>
            <a:r>
              <a:rPr lang="en-US" altLang="en-US" dirty="0" smtClean="0"/>
              <a:t> 	 </a:t>
            </a:r>
            <a:r>
              <a:rPr lang="en-US" altLang="en-US" dirty="0" err="1" smtClean="0"/>
              <a:t>iban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1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 smtClean="0"/>
              <a:t>E.  HABER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1325"/>
            <a:ext cx="10515600" cy="4351338"/>
          </a:xfrm>
        </p:spPr>
        <p:txBody>
          <a:bodyPr/>
          <a:lstStyle/>
          <a:p>
            <a:r>
              <a:rPr lang="en-US" dirty="0" smtClean="0"/>
              <a:t>Hay (present) : </a:t>
            </a:r>
            <a:r>
              <a:rPr lang="en-US" dirty="0" smtClean="0">
                <a:solidFill>
                  <a:srgbClr val="FF0000"/>
                </a:solidFill>
              </a:rPr>
              <a:t>there is / there are</a:t>
            </a:r>
          </a:p>
          <a:p>
            <a:r>
              <a:rPr lang="en-US" dirty="0" smtClean="0"/>
              <a:t>Hay </a:t>
            </a:r>
            <a:r>
              <a:rPr lang="en-US" dirty="0" err="1" smtClean="0"/>
              <a:t>una</a:t>
            </a:r>
            <a:r>
              <a:rPr lang="en-US" dirty="0" smtClean="0"/>
              <a:t> fiesta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noche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Había</a:t>
            </a:r>
            <a:r>
              <a:rPr lang="en-US" dirty="0" smtClean="0"/>
              <a:t> (imperfect)  :  </a:t>
            </a:r>
            <a:r>
              <a:rPr lang="en-US" dirty="0" smtClean="0">
                <a:solidFill>
                  <a:srgbClr val="FF0000"/>
                </a:solidFill>
              </a:rPr>
              <a:t>there was / there were</a:t>
            </a:r>
          </a:p>
          <a:p>
            <a:r>
              <a:rPr lang="en-US" dirty="0" err="1" smtClean="0"/>
              <a:t>Había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fiesta el </a:t>
            </a:r>
            <a:r>
              <a:rPr lang="en-US" dirty="0" err="1" smtClean="0"/>
              <a:t>sábado</a:t>
            </a:r>
            <a:r>
              <a:rPr lang="en-US" dirty="0" smtClean="0"/>
              <a:t> </a:t>
            </a:r>
            <a:r>
              <a:rPr lang="en-US" dirty="0" err="1" smtClean="0"/>
              <a:t>pasado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preterite</a:t>
            </a:r>
            <a:r>
              <a:rPr lang="en-US" dirty="0" smtClean="0"/>
              <a:t> tense is seldom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01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23590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F.  Reasons to Use IMPERFECT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955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Say what was happening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Ricky Martin </a:t>
            </a:r>
            <a:r>
              <a:rPr lang="en-US" sz="3600" dirty="0" err="1" smtClean="0">
                <a:solidFill>
                  <a:srgbClr val="FF0000"/>
                </a:solidFill>
              </a:rPr>
              <a:t>cantaba</a:t>
            </a:r>
            <a:r>
              <a:rPr lang="en-US" sz="3600" dirty="0" smtClean="0"/>
              <a:t> </a:t>
            </a:r>
            <a:r>
              <a:rPr lang="en-US" sz="3600" dirty="0" err="1" smtClean="0"/>
              <a:t>mientras</a:t>
            </a:r>
            <a:r>
              <a:rPr lang="en-US" sz="3600" dirty="0" smtClean="0"/>
              <a:t> </a:t>
            </a:r>
            <a:r>
              <a:rPr lang="en-US" sz="3600" dirty="0" err="1" smtClean="0"/>
              <a:t>yo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bailaba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Ricky Martin </a:t>
            </a:r>
            <a:r>
              <a:rPr lang="en-US" sz="3600" dirty="0" smtClean="0">
                <a:solidFill>
                  <a:srgbClr val="FF0000"/>
                </a:solidFill>
              </a:rPr>
              <a:t>was singing </a:t>
            </a:r>
            <a:r>
              <a:rPr lang="en-US" sz="3600" dirty="0" smtClean="0"/>
              <a:t>while I </a:t>
            </a:r>
            <a:r>
              <a:rPr lang="en-US" sz="3600" dirty="0" smtClean="0">
                <a:solidFill>
                  <a:srgbClr val="FF0000"/>
                </a:solidFill>
              </a:rPr>
              <a:t>was dancing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639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Say what used to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</a:rPr>
              <a:t>Vivíamos</a:t>
            </a:r>
            <a:r>
              <a:rPr lang="en-US" sz="3600" dirty="0" smtClean="0"/>
              <a:t> </a:t>
            </a:r>
            <a:r>
              <a:rPr lang="en-US" sz="3600" dirty="0" err="1" smtClean="0"/>
              <a:t>en</a:t>
            </a:r>
            <a:r>
              <a:rPr lang="en-US" sz="3600" dirty="0" smtClean="0"/>
              <a:t> </a:t>
            </a:r>
            <a:r>
              <a:rPr lang="en-US" sz="3600" dirty="0" err="1" smtClean="0"/>
              <a:t>Arkasas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We </a:t>
            </a:r>
            <a:r>
              <a:rPr lang="en-US" sz="3600" dirty="0" smtClean="0">
                <a:solidFill>
                  <a:srgbClr val="FF0000"/>
                </a:solidFill>
              </a:rPr>
              <a:t>used to live </a:t>
            </a:r>
            <a:r>
              <a:rPr lang="en-US" sz="3600" dirty="0" smtClean="0"/>
              <a:t>in Arkansas.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317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8983</TotalTime>
  <Words>376</Words>
  <Application>Microsoft Office PowerPoint</Application>
  <PresentationFormat>Widescreen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El Imperfecto GUIDED NOTES</vt:lpstr>
      <vt:lpstr>A.  -AR Conjugations Drop the –AR and add the following endings.</vt:lpstr>
      <vt:lpstr>B.  -ER and -IR Conjugations Drop the ending and add the following endings.</vt:lpstr>
      <vt:lpstr>C.</vt:lpstr>
      <vt:lpstr>D.  Only 3 irregular verbs in IMPERFECT!</vt:lpstr>
      <vt:lpstr>E.  HABER</vt:lpstr>
      <vt:lpstr>F.  Reasons to Use IMPERFECT</vt:lpstr>
      <vt:lpstr>1.  Say what was happening</vt:lpstr>
      <vt:lpstr>2.  Say what used to happen</vt:lpstr>
      <vt:lpstr>3.  What usually happened over and over again in the past</vt:lpstr>
      <vt:lpstr>4.  Describe people or things in the past</vt:lpstr>
      <vt:lpstr>5.  To tell time and dates in the past</vt:lpstr>
      <vt:lpstr>6.  To tell age in the past</vt:lpstr>
      <vt:lpstr>7.  To tell weather in the past</vt:lpstr>
      <vt:lpstr>8.  To describe a person’s physical condition or emotional state in the past</vt:lpstr>
      <vt:lpstr>9.  To tell a location in the past</vt:lpstr>
      <vt:lpstr>10.  To describe what was happening in the past when something else started or ended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Imperfecto GUIDED NOTES</dc:title>
  <dc:creator>Amanda Ford</dc:creator>
  <cp:lastModifiedBy>Amanda Ford</cp:lastModifiedBy>
  <cp:revision>6</cp:revision>
  <cp:lastPrinted>2016-01-25T12:26:25Z</cp:lastPrinted>
  <dcterms:created xsi:type="dcterms:W3CDTF">2016-01-13T16:22:28Z</dcterms:created>
  <dcterms:modified xsi:type="dcterms:W3CDTF">2016-01-25T18:33:37Z</dcterms:modified>
</cp:coreProperties>
</file>