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29CE8-3F55-46FE-A48B-22719FA60E3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4B13-EDDA-4F03-B784-31DBA2FE5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C8DA7-FD2A-4B95-B337-924CFA40A684}" type="slidenum">
              <a:rPr lang="en-US"/>
              <a:pPr>
                <a:spcBef>
                  <a:spcPct val="0"/>
                </a:spcBef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4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7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9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0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2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6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32DCB-68AB-4E14-A27A-E02766B86429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C3D5-0FEA-4D28-8AA3-042CD15D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49450" y="4270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Present Tense</a:t>
            </a:r>
            <a:b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Regular Verbs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1949450" y="12954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FF9933"/>
                </a:solidFill>
              </a:rPr>
              <a:t>–AR </a:t>
            </a:r>
            <a:r>
              <a:rPr lang="es-ES" b="1" dirty="0" err="1" smtClean="0">
                <a:solidFill>
                  <a:srgbClr val="FF9933"/>
                </a:solidFill>
              </a:rPr>
              <a:t>verbs</a:t>
            </a:r>
            <a:endParaRPr lang="es-ES" b="1" dirty="0" smtClean="0">
              <a:solidFill>
                <a:srgbClr val="FF9933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FF9933"/>
                </a:solidFill>
              </a:rPr>
              <a:t>-o	-amos</a:t>
            </a:r>
          </a:p>
          <a:p>
            <a:pPr eaLnBrk="1" hangingPunct="1"/>
            <a:r>
              <a:rPr lang="es-ES" dirty="0" smtClean="0">
                <a:solidFill>
                  <a:srgbClr val="FF9933"/>
                </a:solidFill>
              </a:rPr>
              <a:t>-as	 -</a:t>
            </a:r>
            <a:r>
              <a:rPr lang="es-ES" dirty="0" err="1" smtClean="0">
                <a:solidFill>
                  <a:srgbClr val="FF9933"/>
                </a:solidFill>
              </a:rPr>
              <a:t>áis</a:t>
            </a:r>
            <a:endParaRPr lang="es-ES" dirty="0" smtClean="0">
              <a:solidFill>
                <a:srgbClr val="FF9933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FF9933"/>
                </a:solidFill>
              </a:rPr>
              <a:t>-a	-</a:t>
            </a:r>
            <a:r>
              <a:rPr lang="es-ES" dirty="0" err="1" smtClean="0">
                <a:solidFill>
                  <a:srgbClr val="FF9933"/>
                </a:solidFill>
              </a:rPr>
              <a:t>an</a:t>
            </a:r>
            <a:endParaRPr lang="es-ES" dirty="0" smtClean="0">
              <a:solidFill>
                <a:srgbClr val="FF9933"/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sz="half" idx="1"/>
          </p:nvPr>
        </p:nvSpPr>
        <p:spPr>
          <a:xfrm>
            <a:off x="5715000" y="12954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7030A0"/>
                </a:solidFill>
              </a:rPr>
              <a:t>–ER </a:t>
            </a:r>
            <a:r>
              <a:rPr lang="es-ES" b="1" dirty="0" err="1" smtClean="0">
                <a:solidFill>
                  <a:srgbClr val="7030A0"/>
                </a:solidFill>
              </a:rPr>
              <a:t>verbs</a:t>
            </a:r>
            <a:endParaRPr lang="es-ES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7030A0"/>
                </a:solidFill>
              </a:rPr>
              <a:t>-o	-</a:t>
            </a:r>
            <a:r>
              <a:rPr lang="es-ES" dirty="0" err="1" smtClean="0">
                <a:solidFill>
                  <a:srgbClr val="7030A0"/>
                </a:solidFill>
              </a:rPr>
              <a:t>emos</a:t>
            </a:r>
            <a:endParaRPr lang="es-ES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7030A0"/>
                </a:solidFill>
              </a:rPr>
              <a:t>-es	 -</a:t>
            </a:r>
            <a:r>
              <a:rPr lang="es-ES" dirty="0" err="1" smtClean="0">
                <a:solidFill>
                  <a:srgbClr val="7030A0"/>
                </a:solidFill>
              </a:rPr>
              <a:t>éis</a:t>
            </a:r>
            <a:endParaRPr lang="es-ES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7030A0"/>
                </a:solidFill>
              </a:rPr>
              <a:t>-e	-en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100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000066"/>
                </a:solidFill>
              </a:rPr>
              <a:t>–IR </a:t>
            </a:r>
            <a:r>
              <a:rPr lang="es-ES" b="1" dirty="0" err="1" smtClean="0">
                <a:solidFill>
                  <a:srgbClr val="000066"/>
                </a:solidFill>
              </a:rPr>
              <a:t>verbs</a:t>
            </a:r>
            <a:endParaRPr lang="es-ES" b="1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000066"/>
                </a:solidFill>
              </a:rPr>
              <a:t>-o	-</a:t>
            </a:r>
            <a:r>
              <a:rPr lang="es-ES" dirty="0" err="1" smtClean="0">
                <a:solidFill>
                  <a:srgbClr val="000066"/>
                </a:solidFill>
              </a:rPr>
              <a:t>imos</a:t>
            </a:r>
            <a:endParaRPr lang="es-E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000066"/>
                </a:solidFill>
              </a:rPr>
              <a:t>-es	 -</a:t>
            </a:r>
            <a:r>
              <a:rPr lang="es-ES" dirty="0" err="1">
                <a:solidFill>
                  <a:srgbClr val="000066"/>
                </a:solidFill>
              </a:rPr>
              <a:t>í</a:t>
            </a:r>
            <a:r>
              <a:rPr lang="es-ES" dirty="0" err="1" smtClean="0">
                <a:solidFill>
                  <a:srgbClr val="000066"/>
                </a:solidFill>
              </a:rPr>
              <a:t>s</a:t>
            </a:r>
            <a:endParaRPr lang="es-E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000066"/>
                </a:solidFill>
              </a:rPr>
              <a:t>-e	-en</a:t>
            </a:r>
          </a:p>
        </p:txBody>
      </p:sp>
    </p:spTree>
    <p:extLst>
      <p:ext uri="{BB962C8B-B14F-4D97-AF65-F5344CB8AC3E}">
        <p14:creationId xmlns:p14="http://schemas.microsoft.com/office/powerpoint/2010/main" val="298354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177801"/>
            <a:ext cx="8229600" cy="94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latin typeface="Bell MT" panose="02020503060305020303" pitchFamily="18" charset="0"/>
              </a:rPr>
              <a:t>Irregular Verbs </a:t>
            </a:r>
            <a:r>
              <a:rPr lang="en-US" sz="4000" dirty="0">
                <a:solidFill>
                  <a:schemeClr val="hlink"/>
                </a:solidFill>
                <a:latin typeface="Bell MT" panose="02020503060305020303" pitchFamily="18" charset="0"/>
              </a:rPr>
              <a:t/>
            </a:r>
            <a:br>
              <a:rPr lang="en-US" sz="4000" dirty="0">
                <a:solidFill>
                  <a:schemeClr val="hlink"/>
                </a:solidFill>
                <a:latin typeface="Bell MT" panose="02020503060305020303" pitchFamily="18" charset="0"/>
              </a:rPr>
            </a:br>
            <a:r>
              <a:rPr lang="en-US" sz="4000" dirty="0">
                <a:latin typeface="Bell MT" panose="02020503060305020303" pitchFamily="18" charset="0"/>
              </a:rPr>
              <a:t>(present tense)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60400" y="1833564"/>
            <a:ext cx="38100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Bell MT" panose="02020503060305020303" pitchFamily="18" charset="0"/>
              </a:rPr>
              <a:t>SER – to be</a:t>
            </a:r>
          </a:p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Bell MT" panose="02020503060305020303" pitchFamily="18" charset="0"/>
              </a:rPr>
              <a:t>Soy		</a:t>
            </a:r>
            <a:r>
              <a:rPr lang="en-US" sz="2800" dirty="0" err="1">
                <a:solidFill>
                  <a:srgbClr val="C00000"/>
                </a:solidFill>
                <a:latin typeface="Bell MT" panose="02020503060305020303" pitchFamily="18" charset="0"/>
              </a:rPr>
              <a:t>Somos</a:t>
            </a:r>
            <a:endParaRPr lang="en-US" sz="2800" dirty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n-US" sz="2800" dirty="0" err="1">
                <a:solidFill>
                  <a:srgbClr val="C00000"/>
                </a:solidFill>
                <a:latin typeface="Bell MT" panose="02020503060305020303" pitchFamily="18" charset="0"/>
              </a:rPr>
              <a:t>Eres</a:t>
            </a:r>
            <a:r>
              <a:rPr lang="en-US" sz="2800" dirty="0">
                <a:solidFill>
                  <a:srgbClr val="C00000"/>
                </a:solidFill>
                <a:latin typeface="Bell MT" panose="02020503060305020303" pitchFamily="18" charset="0"/>
              </a:rPr>
              <a:t>		</a:t>
            </a:r>
            <a:r>
              <a:rPr lang="en-US" sz="2800" dirty="0" err="1">
                <a:solidFill>
                  <a:srgbClr val="C00000"/>
                </a:solidFill>
                <a:latin typeface="Bell MT" panose="02020503060305020303" pitchFamily="18" charset="0"/>
              </a:rPr>
              <a:t>Sois</a:t>
            </a:r>
            <a:endParaRPr lang="en-US" sz="2800" dirty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pPr eaLnBrk="1" hangingPunct="1"/>
            <a:r>
              <a:rPr lang="en-US" sz="2800" dirty="0" err="1">
                <a:solidFill>
                  <a:srgbClr val="C00000"/>
                </a:solidFill>
                <a:latin typeface="Bell MT" panose="02020503060305020303" pitchFamily="18" charset="0"/>
              </a:rPr>
              <a:t>Es</a:t>
            </a:r>
            <a:r>
              <a:rPr lang="en-US" sz="2800" dirty="0">
                <a:solidFill>
                  <a:srgbClr val="C00000"/>
                </a:solidFill>
                <a:latin typeface="Bell MT" panose="02020503060305020303" pitchFamily="18" charset="0"/>
              </a:rPr>
              <a:t>		Son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4200" y="520700"/>
            <a:ext cx="5257800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accent2"/>
                </a:solidFill>
                <a:latin typeface="Bell MT" panose="02020503060305020303" pitchFamily="18" charset="0"/>
              </a:rPr>
              <a:t>   IR – to go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chemeClr val="accent2"/>
                </a:solidFill>
                <a:latin typeface="Bell MT" panose="02020503060305020303" pitchFamily="18" charset="0"/>
              </a:rPr>
              <a:t>   </a:t>
            </a:r>
            <a:r>
              <a:rPr lang="en-US" sz="2800" b="1" dirty="0" err="1">
                <a:solidFill>
                  <a:schemeClr val="accent2"/>
                </a:solidFill>
                <a:latin typeface="Bell MT" panose="02020503060305020303" pitchFamily="18" charset="0"/>
              </a:rPr>
              <a:t>Voy</a:t>
            </a:r>
            <a:r>
              <a:rPr lang="en-US" sz="2800" b="1" dirty="0">
                <a:solidFill>
                  <a:schemeClr val="accent2"/>
                </a:solidFill>
                <a:latin typeface="Bell MT" panose="02020503060305020303" pitchFamily="18" charset="0"/>
              </a:rPr>
              <a:t>		</a:t>
            </a:r>
            <a:r>
              <a:rPr lang="en-US" sz="2800" b="1" dirty="0" err="1">
                <a:solidFill>
                  <a:schemeClr val="accent2"/>
                </a:solidFill>
                <a:latin typeface="Bell MT" panose="02020503060305020303" pitchFamily="18" charset="0"/>
              </a:rPr>
              <a:t>Vamos</a:t>
            </a:r>
            <a:endParaRPr lang="en-US" sz="2800" b="1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chemeClr val="accent2"/>
                </a:solidFill>
                <a:latin typeface="Bell MT" panose="02020503060305020303" pitchFamily="18" charset="0"/>
              </a:rPr>
              <a:t>    Vas	</a:t>
            </a:r>
            <a:r>
              <a:rPr lang="en-US" sz="2800" b="1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Vais</a:t>
            </a:r>
            <a:endParaRPr lang="en-US" sz="2800" b="1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chemeClr val="accent2"/>
                </a:solidFill>
                <a:latin typeface="Bell MT" panose="02020503060305020303" pitchFamily="18" charset="0"/>
              </a:rPr>
              <a:t>    </a:t>
            </a:r>
            <a:r>
              <a:rPr lang="en-US" sz="2800" b="1" dirty="0" err="1">
                <a:solidFill>
                  <a:schemeClr val="accent2"/>
                </a:solidFill>
                <a:latin typeface="Bell MT" panose="02020503060305020303" pitchFamily="18" charset="0"/>
              </a:rPr>
              <a:t>Va</a:t>
            </a:r>
            <a:r>
              <a:rPr lang="en-US" sz="2800" b="1" dirty="0">
                <a:solidFill>
                  <a:schemeClr val="accent2"/>
                </a:solidFill>
                <a:latin typeface="Bell MT" panose="02020503060305020303" pitchFamily="18" charset="0"/>
              </a:rPr>
              <a:t>		Van</a:t>
            </a:r>
            <a:endParaRPr lang="en-US" b="1" dirty="0">
              <a:solidFill>
                <a:schemeClr val="accent2"/>
              </a:solidFill>
            </a:endParaRPr>
          </a:p>
          <a:p>
            <a:pPr algn="r" eaLnBrk="1" hangingPunct="1">
              <a:defRPr/>
            </a:pPr>
            <a:endParaRPr lang="en-US" sz="2800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chemeClr val="accent2"/>
                </a:solidFill>
                <a:latin typeface="Bell MT" panose="02020503060305020303" pitchFamily="18" charset="0"/>
              </a:rPr>
              <a:t>How to use IR: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IR </a:t>
            </a:r>
            <a:r>
              <a:rPr lang="en-US" sz="2400" dirty="0">
                <a:solidFill>
                  <a:schemeClr val="accent2"/>
                </a:solidFill>
                <a:latin typeface="Bell MT" panose="02020503060305020303" pitchFamily="18" charset="0"/>
              </a:rPr>
              <a:t>+ A+ 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place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“going to (place)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Yo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voy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 a la </a:t>
            </a:r>
            <a:r>
              <a:rPr lang="en-US" sz="2400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escuela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I am going to school.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accent2"/>
              </a:solidFill>
              <a:latin typeface="Bell MT" panose="020205030603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IR </a:t>
            </a:r>
            <a:r>
              <a:rPr lang="en-US" sz="2400" dirty="0">
                <a:solidFill>
                  <a:schemeClr val="accent2"/>
                </a:solidFill>
                <a:latin typeface="Bell MT" panose="02020503060305020303" pitchFamily="18" charset="0"/>
              </a:rPr>
              <a:t>+ A+ 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infinitive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Going to (verb)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Yo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voy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 a </a:t>
            </a:r>
            <a:r>
              <a:rPr lang="en-US" sz="2400" dirty="0" err="1" smtClean="0">
                <a:solidFill>
                  <a:schemeClr val="accent2"/>
                </a:solidFill>
                <a:latin typeface="Bell MT" panose="02020503060305020303" pitchFamily="18" charset="0"/>
              </a:rPr>
              <a:t>estudiar</a:t>
            </a: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  <a:latin typeface="Bell MT" panose="02020503060305020303" pitchFamily="18" charset="0"/>
              </a:rPr>
              <a:t>I am going to study.   </a:t>
            </a:r>
            <a:endParaRPr lang="en-US" sz="2400" dirty="0">
              <a:solidFill>
                <a:schemeClr val="accent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4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IRREGULAR YO VERBS </a:t>
            </a:r>
            <a:br>
              <a:rPr lang="en-US" sz="4000" dirty="0"/>
            </a:br>
            <a:r>
              <a:rPr lang="en-US" sz="4000" dirty="0"/>
              <a:t>(present tense)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441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5050"/>
                </a:solidFill>
              </a:rPr>
              <a:t>SALIR </a:t>
            </a:r>
            <a:r>
              <a:rPr lang="en-US" b="1" dirty="0" smtClean="0">
                <a:solidFill>
                  <a:srgbClr val="FF5050"/>
                </a:solidFill>
                <a:sym typeface="Wingdings" panose="05000000000000000000" pitchFamily="2" charset="2"/>
              </a:rPr>
              <a:t> SALGO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660066"/>
                </a:solidFill>
                <a:sym typeface="Wingdings" panose="05000000000000000000" pitchFamily="2" charset="2"/>
              </a:rPr>
              <a:t>PONER  PONGO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3366FF"/>
                </a:solidFill>
                <a:sym typeface="Wingdings" panose="05000000000000000000" pitchFamily="2" charset="2"/>
              </a:rPr>
              <a:t>HACER  HAGO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TRAER  TRAIGO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SABER  S</a:t>
            </a:r>
            <a:r>
              <a:rPr lang="en-US" b="1" dirty="0">
                <a:solidFill>
                  <a:schemeClr val="accent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É</a:t>
            </a:r>
            <a:endParaRPr lang="en-US" b="1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5050"/>
                </a:solidFill>
                <a:sym typeface="Wingdings" panose="05000000000000000000" pitchFamily="2" charset="2"/>
              </a:rPr>
              <a:t>VENIR  VENGO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66"/>
                </a:solidFill>
                <a:sym typeface="Wingdings" panose="05000000000000000000" pitchFamily="2" charset="2"/>
              </a:rPr>
              <a:t>TENER  TENGO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DECIR  DIGO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ESTAR ESTOY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DAR  DOY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324600" y="1371600"/>
            <a:ext cx="41148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C00000"/>
                </a:solidFill>
                <a:latin typeface="Bell MT" panose="02020503060305020303" pitchFamily="18" charset="0"/>
              </a:rPr>
              <a:t>H</a:t>
            </a:r>
            <a:r>
              <a:rPr lang="en-US" sz="28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ave </a:t>
            </a:r>
            <a:r>
              <a:rPr lang="en-US" sz="2800" dirty="0">
                <a:solidFill>
                  <a:srgbClr val="C00000"/>
                </a:solidFill>
                <a:latin typeface="Bell MT" panose="02020503060305020303" pitchFamily="18" charset="0"/>
              </a:rPr>
              <a:t>an irregular YO </a:t>
            </a:r>
            <a:r>
              <a:rPr lang="en-US" sz="28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form, regular in all other conjugations.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/>
              <a:t>NOTE: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 dirty="0">
                <a:solidFill>
                  <a:srgbClr val="3366FF"/>
                </a:solidFill>
              </a:rPr>
              <a:t>VENIR and TENER are E-IE verbs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 dirty="0">
                <a:solidFill>
                  <a:srgbClr val="FF5050"/>
                </a:solidFill>
              </a:rPr>
              <a:t>DECIR is an E-I verb</a:t>
            </a:r>
          </a:p>
        </p:txBody>
      </p:sp>
    </p:spTree>
    <p:extLst>
      <p:ext uri="{BB962C8B-B14F-4D97-AF65-F5344CB8AC3E}">
        <p14:creationId xmlns:p14="http://schemas.microsoft.com/office/powerpoint/2010/main" val="4180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Ser</a:t>
            </a:r>
            <a:r>
              <a:rPr lang="en-US" dirty="0" smtClean="0">
                <a:solidFill>
                  <a:srgbClr val="00B050"/>
                </a:solidFill>
              </a:rPr>
              <a:t> vs. </a:t>
            </a:r>
            <a:r>
              <a:rPr lang="en-US" dirty="0" err="1" smtClean="0">
                <a:solidFill>
                  <a:srgbClr val="00B050"/>
                </a:solidFill>
              </a:rPr>
              <a:t>Estar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(to be)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err="1" smtClean="0"/>
              <a:t>Ser</a:t>
            </a:r>
            <a:r>
              <a:rPr lang="en-US" b="1" dirty="0" smtClean="0"/>
              <a:t>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D (description)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O (occupation)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 (characteristics)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T (time)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O (origin)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R (relationship)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err="1" smtClean="0"/>
              <a:t>Estar</a:t>
            </a:r>
            <a:endParaRPr lang="en-US" b="1" dirty="0" smtClean="0"/>
          </a:p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P (position)</a:t>
            </a:r>
          </a:p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L (location)</a:t>
            </a:r>
          </a:p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smtClean="0">
                <a:solidFill>
                  <a:srgbClr val="0070C0"/>
                </a:solidFill>
              </a:rPr>
              <a:t>(action/present progressive)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C (conditions)</a:t>
            </a:r>
          </a:p>
          <a:p>
            <a:pPr>
              <a:defRPr/>
            </a:pPr>
            <a:r>
              <a:rPr lang="en-US" b="1" dirty="0" smtClean="0">
                <a:solidFill>
                  <a:srgbClr val="0070C0"/>
                </a:solidFill>
              </a:rPr>
              <a:t>E (emotions)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9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Stem-Changing Verbs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92200"/>
            <a:ext cx="5181600" cy="508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 types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stem-change in every form </a:t>
            </a:r>
            <a:r>
              <a:rPr lang="en-US" dirty="0" smtClean="0">
                <a:solidFill>
                  <a:srgbClr val="FF0000"/>
                </a:solidFill>
              </a:rPr>
              <a:t>except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r>
              <a:rPr lang="en-US" dirty="0" smtClean="0"/>
              <a:t> (BOOT)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E-IE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7030A0"/>
                </a:solidFill>
              </a:rPr>
              <a:t>Pensar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Pienso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Pensamos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Piensas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Pensais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Piensa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Piensan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4600" y="2755901"/>
            <a:ext cx="3759200" cy="379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E-I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</a:rPr>
              <a:t>Pedir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Pido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Pedimos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Pides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Pedis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Pide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Piden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17500"/>
            <a:ext cx="5181600" cy="58594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00B0F0"/>
                </a:solidFill>
              </a:rPr>
              <a:t>O-UE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00B0F0"/>
                </a:solidFill>
              </a:rPr>
              <a:t>Poder</a:t>
            </a:r>
            <a:r>
              <a:rPr lang="en-US" b="1" u="sng" dirty="0" smtClean="0">
                <a:solidFill>
                  <a:srgbClr val="00B0F0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Puedo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err="1" smtClean="0">
                <a:solidFill>
                  <a:srgbClr val="00B0F0"/>
                </a:solidFill>
              </a:rPr>
              <a:t>Podemos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Puedes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err="1" smtClean="0">
                <a:solidFill>
                  <a:srgbClr val="00B0F0"/>
                </a:solidFill>
              </a:rPr>
              <a:t>Podeis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Puede</a:t>
            </a:r>
            <a:r>
              <a:rPr lang="en-US" dirty="0" smtClean="0">
                <a:solidFill>
                  <a:srgbClr val="00B0F0"/>
                </a:solidFill>
              </a:rPr>
              <a:t>		</a:t>
            </a:r>
            <a:r>
              <a:rPr lang="en-US" dirty="0" err="1" smtClean="0">
                <a:solidFill>
                  <a:srgbClr val="00B0F0"/>
                </a:solidFill>
              </a:rPr>
              <a:t>Pueden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U-UE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</a:rPr>
              <a:t>Jugar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Jugamos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Juegas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Jugais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Juegan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 Progressive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say what is happening </a:t>
            </a:r>
            <a:r>
              <a:rPr lang="en-US" b="1" i="1" dirty="0" smtClean="0"/>
              <a:t>right now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ESTAR  + present participle of the main verb (-</a:t>
            </a:r>
            <a:r>
              <a:rPr lang="en-US" dirty="0" err="1" smtClean="0"/>
              <a:t>ing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AR verbs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ANDO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ER/IR verbs  IENDO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Ella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está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corriendo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 am studying  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Yo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estoy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estudiando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2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IRREGULAR PRESENT PARTICIPLES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DORMIR:  </a:t>
            </a:r>
            <a:r>
              <a:rPr lang="en-US" dirty="0" err="1">
                <a:solidFill>
                  <a:srgbClr val="FFC000"/>
                </a:solidFill>
              </a:rPr>
              <a:t>durmiendo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LEER:  </a:t>
            </a:r>
            <a:r>
              <a:rPr lang="en-US" dirty="0" err="1">
                <a:solidFill>
                  <a:srgbClr val="00B050"/>
                </a:solidFill>
              </a:rPr>
              <a:t>leyendo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TRAER:  </a:t>
            </a:r>
            <a:r>
              <a:rPr lang="en-US" dirty="0" err="1">
                <a:solidFill>
                  <a:srgbClr val="00B050"/>
                </a:solidFill>
              </a:rPr>
              <a:t>trayendo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CAER:  </a:t>
            </a:r>
            <a:r>
              <a:rPr lang="en-US" dirty="0" err="1" smtClean="0">
                <a:solidFill>
                  <a:srgbClr val="00B050"/>
                </a:solidFill>
              </a:rPr>
              <a:t>cayendo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CREER:  </a:t>
            </a:r>
            <a:r>
              <a:rPr lang="en-US" dirty="0" err="1" smtClean="0">
                <a:solidFill>
                  <a:srgbClr val="00B050"/>
                </a:solidFill>
              </a:rPr>
              <a:t>creyendo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OÍR:  </a:t>
            </a:r>
            <a:r>
              <a:rPr lang="en-US" dirty="0" err="1" smtClean="0">
                <a:solidFill>
                  <a:srgbClr val="00B050"/>
                </a:solidFill>
              </a:rPr>
              <a:t>oyendo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DECIR:  </a:t>
            </a:r>
            <a:r>
              <a:rPr lang="en-US" dirty="0" err="1">
                <a:solidFill>
                  <a:srgbClr val="00B0F0"/>
                </a:solidFill>
              </a:rPr>
              <a:t>diciendo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SERVIR:  </a:t>
            </a:r>
            <a:r>
              <a:rPr lang="en-US" dirty="0" err="1" smtClean="0">
                <a:solidFill>
                  <a:srgbClr val="00B0F0"/>
                </a:solidFill>
              </a:rPr>
              <a:t>sirviendo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VENIR:  </a:t>
            </a:r>
            <a:r>
              <a:rPr lang="en-US" dirty="0" err="1">
                <a:solidFill>
                  <a:srgbClr val="00B0F0"/>
                </a:solidFill>
              </a:rPr>
              <a:t>viniendo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PEDIR:  </a:t>
            </a:r>
            <a:r>
              <a:rPr lang="en-US" dirty="0" err="1">
                <a:solidFill>
                  <a:srgbClr val="00B0F0"/>
                </a:solidFill>
              </a:rPr>
              <a:t>pidiendo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REPETIR:  </a:t>
            </a:r>
            <a:r>
              <a:rPr lang="en-US" dirty="0" err="1" smtClean="0">
                <a:solidFill>
                  <a:srgbClr val="00B0F0"/>
                </a:solidFill>
              </a:rPr>
              <a:t>repitiendo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PREFERIR:  </a:t>
            </a:r>
            <a:r>
              <a:rPr lang="en-US" dirty="0" err="1" smtClean="0">
                <a:solidFill>
                  <a:srgbClr val="00B0F0"/>
                </a:solidFill>
              </a:rPr>
              <a:t>prefiriendo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IR:  </a:t>
            </a:r>
            <a:r>
              <a:rPr lang="en-US" dirty="0" err="1" smtClean="0">
                <a:solidFill>
                  <a:srgbClr val="7030A0"/>
                </a:solidFill>
              </a:rPr>
              <a:t>yendo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3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113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Andalus</vt:lpstr>
      <vt:lpstr>Arial</vt:lpstr>
      <vt:lpstr>Bell MT</vt:lpstr>
      <vt:lpstr>Calibri</vt:lpstr>
      <vt:lpstr>Calibri Light</vt:lpstr>
      <vt:lpstr>Wingdings</vt:lpstr>
      <vt:lpstr>Office Theme</vt:lpstr>
      <vt:lpstr>Present Tense Regular Verbs</vt:lpstr>
      <vt:lpstr>Irregular Verbs  (present tense)</vt:lpstr>
      <vt:lpstr>IRREGULAR YO VERBS  (present tense) </vt:lpstr>
      <vt:lpstr>Ser vs. Estar  (to be)</vt:lpstr>
      <vt:lpstr>Stem-Changing Verbs </vt:lpstr>
      <vt:lpstr>PowerPoint Presentation</vt:lpstr>
      <vt:lpstr>Present Progressive  </vt:lpstr>
      <vt:lpstr>IRREGULAR PRESENT PARTICIPLES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Regular Verbs</dc:title>
  <dc:creator>Amanda Ford</dc:creator>
  <cp:lastModifiedBy>Amanda Ford</cp:lastModifiedBy>
  <cp:revision>1</cp:revision>
  <dcterms:created xsi:type="dcterms:W3CDTF">2015-12-03T14:22:31Z</dcterms:created>
  <dcterms:modified xsi:type="dcterms:W3CDTF">2015-12-03T14:22:54Z</dcterms:modified>
</cp:coreProperties>
</file>