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95B9-335B-4CF7-93B1-BCDD4FD31CD9}" type="datetimeFigureOut">
              <a:rPr lang="en-US" smtClean="0"/>
              <a:pPr/>
              <a:t>10/18/2011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885AE-AA0D-444F-89E7-119F722D45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95B9-335B-4CF7-93B1-BCDD4FD31CD9}" type="datetimeFigureOut">
              <a:rPr lang="en-US" smtClean="0"/>
              <a:pPr/>
              <a:t>10/18/2011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885AE-AA0D-444F-89E7-119F722D45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95B9-335B-4CF7-93B1-BCDD4FD31CD9}" type="datetimeFigureOut">
              <a:rPr lang="en-US" smtClean="0"/>
              <a:pPr/>
              <a:t>10/18/2011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885AE-AA0D-444F-89E7-119F722D45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95B9-335B-4CF7-93B1-BCDD4FD31CD9}" type="datetimeFigureOut">
              <a:rPr lang="en-US" smtClean="0"/>
              <a:pPr/>
              <a:t>10/18/2011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885AE-AA0D-444F-89E7-119F722D45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95B9-335B-4CF7-93B1-BCDD4FD31CD9}" type="datetimeFigureOut">
              <a:rPr lang="en-US" smtClean="0"/>
              <a:pPr/>
              <a:t>10/18/2011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885AE-AA0D-444F-89E7-119F722D45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95B9-335B-4CF7-93B1-BCDD4FD31CD9}" type="datetimeFigureOut">
              <a:rPr lang="en-US" smtClean="0"/>
              <a:pPr/>
              <a:t>10/18/2011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885AE-AA0D-444F-89E7-119F722D45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95B9-335B-4CF7-93B1-BCDD4FD31CD9}" type="datetimeFigureOut">
              <a:rPr lang="en-US" smtClean="0"/>
              <a:pPr/>
              <a:t>10/18/2011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885AE-AA0D-444F-89E7-119F722D45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95B9-335B-4CF7-93B1-BCDD4FD31CD9}" type="datetimeFigureOut">
              <a:rPr lang="en-US" smtClean="0"/>
              <a:pPr/>
              <a:t>10/18/2011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885AE-AA0D-444F-89E7-119F722D45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95B9-335B-4CF7-93B1-BCDD4FD31CD9}" type="datetimeFigureOut">
              <a:rPr lang="en-US" smtClean="0"/>
              <a:pPr/>
              <a:t>10/18/2011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885AE-AA0D-444F-89E7-119F722D45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95B9-335B-4CF7-93B1-BCDD4FD31CD9}" type="datetimeFigureOut">
              <a:rPr lang="en-US" smtClean="0"/>
              <a:pPr/>
              <a:t>10/18/2011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885AE-AA0D-444F-89E7-119F722D45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95B9-335B-4CF7-93B1-BCDD4FD31CD9}" type="datetimeFigureOut">
              <a:rPr lang="en-US" smtClean="0"/>
              <a:pPr/>
              <a:t>10/18/2011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885AE-AA0D-444F-89E7-119F722D45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F95B9-335B-4CF7-93B1-BCDD4FD31CD9}" type="datetimeFigureOut">
              <a:rPr lang="en-US" smtClean="0"/>
              <a:pPr/>
              <a:t>10/18/2011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885AE-AA0D-444F-89E7-119F722D45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¡Exprésate! UNO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Chapter 2</a:t>
            </a:r>
          </a:p>
          <a:p>
            <a:r>
              <a:rPr lang="en-US" dirty="0" err="1" smtClean="0"/>
              <a:t>Gramática</a:t>
            </a:r>
            <a:endParaRPr lang="en-US" dirty="0" smtClean="0"/>
          </a:p>
          <a:p>
            <a:r>
              <a:rPr lang="en-US" dirty="0" smtClean="0"/>
              <a:t>Nouns </a:t>
            </a:r>
            <a:r>
              <a:rPr lang="en-US" dirty="0" smtClean="0"/>
              <a:t>and Definite Articles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#4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b="1" dirty="0" smtClean="0"/>
              <a:t>la</a:t>
            </a:r>
            <a:r>
              <a:rPr lang="en-US" dirty="0" smtClean="0"/>
              <a:t> pizza?</a:t>
            </a:r>
          </a:p>
          <a:p>
            <a:r>
              <a:rPr lang="en-US" dirty="0" smtClean="0"/>
              <a:t>What’s pizza (in general) like?</a:t>
            </a:r>
          </a:p>
          <a:p>
            <a:endParaRPr lang="en-US" dirty="0"/>
          </a:p>
          <a:p>
            <a:r>
              <a:rPr lang="en-US" dirty="0" smtClean="0"/>
              <a:t>Es </a:t>
            </a:r>
            <a:r>
              <a:rPr lang="en-US" dirty="0" err="1" smtClean="0"/>
              <a:t>deliciosa</a:t>
            </a:r>
            <a:r>
              <a:rPr lang="en-US" dirty="0" smtClean="0"/>
              <a:t>.  Me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b="1" dirty="0" smtClean="0"/>
              <a:t>la</a:t>
            </a:r>
            <a:r>
              <a:rPr lang="en-US" dirty="0" smtClean="0"/>
              <a:t> pizza.</a:t>
            </a:r>
          </a:p>
          <a:p>
            <a:r>
              <a:rPr lang="en-US" dirty="0" smtClean="0"/>
              <a:t>It’s delicious.  I like pizza.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In Spanish, all nouns belong to 1 of 2 gender categories:  masculine or feminine. Masculine nouns usually end in –o (</a:t>
            </a:r>
            <a:r>
              <a:rPr lang="en-US" dirty="0" err="1" smtClean="0"/>
              <a:t>carro</a:t>
            </a:r>
            <a:r>
              <a:rPr lang="en-US" dirty="0" smtClean="0"/>
              <a:t>).  Feminine nouns usually end in –a (</a:t>
            </a:r>
            <a:r>
              <a:rPr lang="en-US" dirty="0" err="1" smtClean="0"/>
              <a:t>fruta</a:t>
            </a:r>
            <a:r>
              <a:rPr lang="en-US" dirty="0" smtClean="0"/>
              <a:t>).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Singular nouns name 1 of something.  Plural nouns name more than 1 of something.  If a singular noun ends in a vowel, add –s to make it plural.  If a singular noun ends in </a:t>
            </a:r>
            <a:r>
              <a:rPr lang="en-US" smtClean="0"/>
              <a:t>a </a:t>
            </a:r>
            <a:r>
              <a:rPr lang="en-US" smtClean="0"/>
              <a:t>consonant</a:t>
            </a:r>
            <a:r>
              <a:rPr lang="en-US" dirty="0" smtClean="0"/>
              <a:t>, add –</a:t>
            </a:r>
            <a:r>
              <a:rPr lang="en-US" dirty="0" err="1" smtClean="0"/>
              <a:t>es</a:t>
            </a:r>
            <a:r>
              <a:rPr lang="en-US" dirty="0" smtClean="0"/>
              <a:t> to make it plural.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#2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err="1" smtClean="0"/>
              <a:t>Estudiant</a:t>
            </a:r>
            <a:r>
              <a:rPr lang="en-US" b="1" dirty="0" err="1" smtClean="0"/>
              <a:t>e</a:t>
            </a:r>
            <a:r>
              <a:rPr lang="en-US" dirty="0" smtClean="0"/>
              <a:t>	student</a:t>
            </a:r>
          </a:p>
          <a:p>
            <a:pPr>
              <a:lnSpc>
                <a:spcPct val="200000"/>
              </a:lnSpc>
            </a:pPr>
            <a:r>
              <a:rPr lang="en-US" dirty="0" err="1" smtClean="0"/>
              <a:t>Estudiant</a:t>
            </a:r>
            <a:r>
              <a:rPr lang="en-US" b="1" dirty="0" err="1" smtClean="0"/>
              <a:t>es</a:t>
            </a:r>
            <a:r>
              <a:rPr lang="en-US" dirty="0" smtClean="0"/>
              <a:t>	students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Anima</a:t>
            </a:r>
            <a:r>
              <a:rPr lang="en-US" b="1" dirty="0" smtClean="0"/>
              <a:t>l</a:t>
            </a:r>
            <a:r>
              <a:rPr lang="en-US" dirty="0" smtClean="0"/>
              <a:t>		</a:t>
            </a:r>
            <a:r>
              <a:rPr lang="en-US" dirty="0" err="1" smtClean="0"/>
              <a:t>animal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err="1" smtClean="0"/>
              <a:t>Animal</a:t>
            </a:r>
            <a:r>
              <a:rPr lang="en-US" b="1" dirty="0" err="1" smtClean="0"/>
              <a:t>es</a:t>
            </a:r>
            <a:r>
              <a:rPr lang="en-US" dirty="0" smtClean="0"/>
              <a:t>	animals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The </a:t>
            </a:r>
            <a:r>
              <a:rPr lang="en-US" b="1" dirty="0" smtClean="0"/>
              <a:t>definite articles </a:t>
            </a:r>
            <a:r>
              <a:rPr lang="en-US" dirty="0" smtClean="0"/>
              <a:t>in Spanish can be used to say </a:t>
            </a:r>
            <a:r>
              <a:rPr lang="en-US" b="1" dirty="0" smtClean="0"/>
              <a:t>the</a:t>
            </a:r>
            <a:r>
              <a:rPr lang="en-US" dirty="0" smtClean="0"/>
              <a:t> with a specific noun.  They have different forms that agree with their noun in </a:t>
            </a:r>
            <a:r>
              <a:rPr lang="en-US" b="1" dirty="0" smtClean="0"/>
              <a:t>gender</a:t>
            </a:r>
            <a:r>
              <a:rPr lang="en-US" dirty="0" smtClean="0"/>
              <a:t> and </a:t>
            </a:r>
            <a:r>
              <a:rPr lang="en-US" b="1" dirty="0" smtClean="0"/>
              <a:t>number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Punto</a:t>
            </a:r>
            <a:r>
              <a:rPr lang="en-US" dirty="0"/>
              <a:t> </a:t>
            </a:r>
            <a:r>
              <a:rPr lang="en-US" dirty="0" smtClean="0"/>
              <a:t>#3 continued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las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#3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b="1" dirty="0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profesora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is the teacher like?</a:t>
            </a:r>
          </a:p>
          <a:p>
            <a:endParaRPr lang="en-US" dirty="0"/>
          </a:p>
          <a:p>
            <a:r>
              <a:rPr lang="en-US" b="1" dirty="0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profesora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simpática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teacher is friendly.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#3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Quiénes</a:t>
            </a:r>
            <a:r>
              <a:rPr lang="en-US" dirty="0" smtClean="0"/>
              <a:t> son </a:t>
            </a:r>
            <a:r>
              <a:rPr lang="en-US" b="1" dirty="0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muchachos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Who are the boys?</a:t>
            </a:r>
          </a:p>
          <a:p>
            <a:endParaRPr lang="en-US" dirty="0"/>
          </a:p>
          <a:p>
            <a:r>
              <a:rPr lang="en-US" dirty="0" smtClean="0"/>
              <a:t>Son </a:t>
            </a:r>
            <a:r>
              <a:rPr lang="en-US" b="1" dirty="0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compañeros</a:t>
            </a:r>
            <a:r>
              <a:rPr lang="en-US" dirty="0" smtClean="0"/>
              <a:t> de </a:t>
            </a:r>
            <a:r>
              <a:rPr lang="en-US" dirty="0" err="1" smtClean="0"/>
              <a:t>clase</a:t>
            </a:r>
            <a:r>
              <a:rPr lang="en-US" dirty="0" smtClean="0"/>
              <a:t> de Rafael.</a:t>
            </a:r>
          </a:p>
          <a:p>
            <a:r>
              <a:rPr lang="en-US" dirty="0" smtClean="0"/>
              <a:t>They are Rafael’s classmates.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pPr>
              <a:lnSpc>
                <a:spcPct val="250000"/>
              </a:lnSpc>
            </a:pPr>
            <a:r>
              <a:rPr lang="en-US" dirty="0" smtClean="0"/>
              <a:t>Use </a:t>
            </a:r>
            <a:r>
              <a:rPr lang="en-US" b="1" dirty="0" smtClean="0"/>
              <a:t>definite articles </a:t>
            </a:r>
            <a:r>
              <a:rPr lang="en-US" dirty="0" smtClean="0"/>
              <a:t>to talk about a noun as a general category or when saying what you like with </a:t>
            </a:r>
            <a:r>
              <a:rPr lang="en-US" b="1" dirty="0" err="1" smtClean="0"/>
              <a:t>gustar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265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¡Exprésate! UNO</vt:lpstr>
      <vt:lpstr>Punto #1</vt:lpstr>
      <vt:lpstr>Punto #2</vt:lpstr>
      <vt:lpstr>Punto #2 continued</vt:lpstr>
      <vt:lpstr>Punto #3</vt:lpstr>
      <vt:lpstr>Punto #3 continued</vt:lpstr>
      <vt:lpstr>Punto #3 continued</vt:lpstr>
      <vt:lpstr>Punto #3 continued</vt:lpstr>
      <vt:lpstr>Punto #4</vt:lpstr>
      <vt:lpstr>Punto #4 continued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¡Exprésate! UNO</dc:title>
  <dc:creator>aford</dc:creator>
  <cp:lastModifiedBy>aford</cp:lastModifiedBy>
  <cp:revision>4</cp:revision>
  <dcterms:created xsi:type="dcterms:W3CDTF">2011-10-18T15:41:45Z</dcterms:created>
  <dcterms:modified xsi:type="dcterms:W3CDTF">2011-10-18T16:15:27Z</dcterms:modified>
</cp:coreProperties>
</file>