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41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notesSlides/notesSlide13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124.xml" ContentType="application/vnd.openxmlformats-officedocument.presentationml.notesSlide+xml"/>
  <Override PartName="/ppt/slides/slide55.xml" ContentType="application/vnd.openxmlformats-officedocument.presentationml.slide+xml"/>
  <Override PartName="/ppt/theme/theme2.xml" ContentType="application/vnd.openxmlformats-officedocument.theme+xml"/>
  <Override PartName="/ppt/notesSlides/notesSlide57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13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29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18.xml" ContentType="application/vnd.openxmlformats-officedocument.presentationml.notes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07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132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121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11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slides/slide138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37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26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3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40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11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slides/slide139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38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notesSlides/notesSlide89.xml" ContentType="application/vnd.openxmlformats-officedocument.presentationml.notesSlide+xml"/>
  <Override PartName="/ppt/notesSlides/notesSlide116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34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slides/slide129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9.xml" ContentType="application/vnd.openxmlformats-officedocument.presentationml.notesSlide+xml"/>
  <Override PartName="/ppt/slides/slide118.xml" ContentType="application/vnd.openxmlformats-officedocument.presentationml.slide+xml"/>
  <Override PartName="/ppt/notesSlides/notesSlide128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notesSlides/notesSlide106.xml" ContentType="application/vnd.openxmlformats-officedocument.presentationml.notesSlide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142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31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12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notesSlides/notesSlide125.xml" ContentType="application/vnd.openxmlformats-officedocument.presentationml.notesSlide+xml"/>
  <Override PartName="/ppt/notesSlides/notesSlide136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11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9" r:id="rId12"/>
    <p:sldId id="267" r:id="rId13"/>
    <p:sldId id="270" r:id="rId14"/>
    <p:sldId id="271" r:id="rId15"/>
    <p:sldId id="272" r:id="rId16"/>
    <p:sldId id="266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08" r:id="rId25"/>
    <p:sldId id="280" r:id="rId26"/>
    <p:sldId id="309" r:id="rId27"/>
    <p:sldId id="281" r:id="rId28"/>
    <p:sldId id="310" r:id="rId29"/>
    <p:sldId id="282" r:id="rId30"/>
    <p:sldId id="311" r:id="rId31"/>
    <p:sldId id="283" r:id="rId32"/>
    <p:sldId id="312" r:id="rId33"/>
    <p:sldId id="284" r:id="rId34"/>
    <p:sldId id="313" r:id="rId35"/>
    <p:sldId id="285" r:id="rId36"/>
    <p:sldId id="314" r:id="rId37"/>
    <p:sldId id="286" r:id="rId38"/>
    <p:sldId id="315" r:id="rId39"/>
    <p:sldId id="287" r:id="rId40"/>
    <p:sldId id="316" r:id="rId41"/>
    <p:sldId id="288" r:id="rId42"/>
    <p:sldId id="317" r:id="rId43"/>
    <p:sldId id="289" r:id="rId44"/>
    <p:sldId id="318" r:id="rId45"/>
    <p:sldId id="290" r:id="rId46"/>
    <p:sldId id="319" r:id="rId47"/>
    <p:sldId id="291" r:id="rId48"/>
    <p:sldId id="320" r:id="rId49"/>
    <p:sldId id="292" r:id="rId50"/>
    <p:sldId id="321" r:id="rId51"/>
    <p:sldId id="293" r:id="rId52"/>
    <p:sldId id="322" r:id="rId53"/>
    <p:sldId id="294" r:id="rId54"/>
    <p:sldId id="323" r:id="rId55"/>
    <p:sldId id="295" r:id="rId56"/>
    <p:sldId id="324" r:id="rId57"/>
    <p:sldId id="296" r:id="rId58"/>
    <p:sldId id="325" r:id="rId59"/>
    <p:sldId id="297" r:id="rId60"/>
    <p:sldId id="326" r:id="rId61"/>
    <p:sldId id="298" r:id="rId62"/>
    <p:sldId id="327" r:id="rId63"/>
    <p:sldId id="299" r:id="rId64"/>
    <p:sldId id="328" r:id="rId65"/>
    <p:sldId id="300" r:id="rId66"/>
    <p:sldId id="329" r:id="rId67"/>
    <p:sldId id="301" r:id="rId68"/>
    <p:sldId id="330" r:id="rId69"/>
    <p:sldId id="302" r:id="rId70"/>
    <p:sldId id="331" r:id="rId71"/>
    <p:sldId id="303" r:id="rId72"/>
    <p:sldId id="332" r:id="rId73"/>
    <p:sldId id="304" r:id="rId74"/>
    <p:sldId id="333" r:id="rId75"/>
    <p:sldId id="305" r:id="rId76"/>
    <p:sldId id="334" r:id="rId77"/>
    <p:sldId id="306" r:id="rId78"/>
    <p:sldId id="335" r:id="rId79"/>
    <p:sldId id="307" r:id="rId80"/>
    <p:sldId id="336" r:id="rId81"/>
    <p:sldId id="338" r:id="rId82"/>
    <p:sldId id="472" r:id="rId83"/>
    <p:sldId id="419" r:id="rId84"/>
    <p:sldId id="420" r:id="rId85"/>
    <p:sldId id="421" r:id="rId86"/>
    <p:sldId id="422" r:id="rId87"/>
    <p:sldId id="347" r:id="rId88"/>
    <p:sldId id="348" r:id="rId89"/>
    <p:sldId id="349" r:id="rId90"/>
    <p:sldId id="350" r:id="rId91"/>
    <p:sldId id="351" r:id="rId92"/>
    <p:sldId id="352" r:id="rId93"/>
    <p:sldId id="356" r:id="rId94"/>
    <p:sldId id="423" r:id="rId95"/>
    <p:sldId id="424" r:id="rId96"/>
    <p:sldId id="425" r:id="rId97"/>
    <p:sldId id="446" r:id="rId98"/>
    <p:sldId id="426" r:id="rId99"/>
    <p:sldId id="447" r:id="rId100"/>
    <p:sldId id="427" r:id="rId101"/>
    <p:sldId id="448" r:id="rId102"/>
    <p:sldId id="428" r:id="rId103"/>
    <p:sldId id="449" r:id="rId104"/>
    <p:sldId id="429" r:id="rId105"/>
    <p:sldId id="450" r:id="rId106"/>
    <p:sldId id="430" r:id="rId107"/>
    <p:sldId id="451" r:id="rId108"/>
    <p:sldId id="431" r:id="rId109"/>
    <p:sldId id="452" r:id="rId110"/>
    <p:sldId id="432" r:id="rId111"/>
    <p:sldId id="453" r:id="rId112"/>
    <p:sldId id="433" r:id="rId113"/>
    <p:sldId id="454" r:id="rId114"/>
    <p:sldId id="434" r:id="rId115"/>
    <p:sldId id="455" r:id="rId116"/>
    <p:sldId id="435" r:id="rId117"/>
    <p:sldId id="456" r:id="rId118"/>
    <p:sldId id="436" r:id="rId119"/>
    <p:sldId id="457" r:id="rId120"/>
    <p:sldId id="437" r:id="rId121"/>
    <p:sldId id="458" r:id="rId122"/>
    <p:sldId id="438" r:id="rId123"/>
    <p:sldId id="459" r:id="rId124"/>
    <p:sldId id="439" r:id="rId125"/>
    <p:sldId id="460" r:id="rId126"/>
    <p:sldId id="440" r:id="rId127"/>
    <p:sldId id="461" r:id="rId128"/>
    <p:sldId id="441" r:id="rId129"/>
    <p:sldId id="462" r:id="rId130"/>
    <p:sldId id="442" r:id="rId131"/>
    <p:sldId id="463" r:id="rId132"/>
    <p:sldId id="443" r:id="rId133"/>
    <p:sldId id="464" r:id="rId134"/>
    <p:sldId id="444" r:id="rId135"/>
    <p:sldId id="465" r:id="rId136"/>
    <p:sldId id="445" r:id="rId137"/>
    <p:sldId id="466" r:id="rId138"/>
    <p:sldId id="467" r:id="rId139"/>
    <p:sldId id="469" r:id="rId140"/>
    <p:sldId id="468" r:id="rId141"/>
    <p:sldId id="470" r:id="rId142"/>
    <p:sldId id="471" r:id="rId1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3366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2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C029BE-C9EA-43B9-9366-54B05E642CCC}" type="datetimeFigureOut">
              <a:rPr lang="en-US"/>
              <a:pPr>
                <a:defRPr/>
              </a:pPr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AFF5538-9524-4AF5-8586-C93DD93B3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2ED3B8-4890-4A67-9051-1B79924D263B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1E9455-789D-4C57-B2BE-B349166CCB8C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1245A3-91BF-4B47-89CE-0E88BEB15045}" type="slidenum">
              <a:rPr lang="en-US"/>
              <a:pPr/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919095-459B-46E3-A3E2-8C46DB543765}" type="slidenum">
              <a:rPr lang="en-US"/>
              <a:pPr/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4C28F-5667-46AE-9C74-C5CBA91BD2E2}" type="slidenum">
              <a:rPr lang="en-US"/>
              <a:pPr/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2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BC5D3F-D075-4DBB-8B40-0056D3C01D02}" type="slidenum">
              <a:rPr lang="en-US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AE2807-E9FA-404A-883E-8C3992B88E2F}" type="slidenum">
              <a:rPr lang="en-US"/>
              <a:pPr/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F4774D-A917-499E-B2E6-3223D129D5F6}" type="slidenum">
              <a:rPr lang="en-US"/>
              <a:pPr/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478035-A285-4357-9007-9911B996EF35}" type="slidenum">
              <a:rPr lang="en-US"/>
              <a:pPr/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6906DB-7288-419C-9B83-94C914CCE019}" type="slidenum">
              <a:rPr lang="en-US"/>
              <a:pPr/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03201-64E5-445B-B69A-E43351BFB83E}" type="slidenum">
              <a:rPr lang="en-US"/>
              <a:pPr/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38C45C-D21F-4B2D-B374-3FE86B3802D5}" type="slidenum">
              <a:rPr lang="en-US"/>
              <a:pPr/>
              <a:t>109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891BD2-C53E-496A-AF29-489315B2D7C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20ACFC-EBAA-41D7-B878-8A3B8887C3B0}" type="slidenum">
              <a:rPr lang="en-US"/>
              <a:pPr/>
              <a:t>110</a:t>
            </a:fld>
            <a:endParaRPr lang="en-US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1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29CFD0-8A56-410F-B285-0BB656DE9E7C}" type="slidenum">
              <a:rPr lang="en-US"/>
              <a:pPr/>
              <a:t>111</a:t>
            </a:fld>
            <a:endParaRPr lang="en-US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6A9832-C057-40CE-A5B7-935A846AFFEE}" type="slidenum">
              <a:rPr lang="en-US"/>
              <a:pPr/>
              <a:t>112</a:t>
            </a:fld>
            <a:endParaRPr lang="en-US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901DD3-3DBF-4CDA-9416-7B42B29C1BAE}" type="slidenum">
              <a:rPr lang="en-US"/>
              <a:pPr/>
              <a:t>113</a:t>
            </a:fld>
            <a:endParaRPr lang="en-US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4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8E4055-0886-49FC-87D6-02AFC2F956B4}" type="slidenum">
              <a:rPr lang="en-US"/>
              <a:pPr/>
              <a:t>114</a:t>
            </a:fld>
            <a:endParaRPr lang="en-US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8459E6-6B66-4D21-A2AF-90E4B596084A}" type="slidenum">
              <a:rPr lang="en-US"/>
              <a:pPr/>
              <a:t>115</a:t>
            </a:fld>
            <a:endParaRPr lang="en-US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24CAFB-10BE-4E42-9CD5-56DB77D65831}" type="slidenum">
              <a:rPr lang="en-US"/>
              <a:pPr/>
              <a:t>116</a:t>
            </a:fld>
            <a:endParaRPr lang="en-US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5A2C2E-2D2E-4C5B-B07D-AFAAA20F8F64}" type="slidenum">
              <a:rPr lang="en-US"/>
              <a:pPr/>
              <a:t>117</a:t>
            </a:fld>
            <a:endParaRPr lang="en-US"/>
          </a:p>
        </p:txBody>
      </p:sp>
    </p:spTree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C2831D-5586-4F9D-9709-6C348801EC5C}" type="slidenum">
              <a:rPr lang="en-US"/>
              <a:pPr/>
              <a:t>118</a:t>
            </a:fld>
            <a:endParaRPr lang="en-US"/>
          </a:p>
        </p:txBody>
      </p:sp>
    </p:spTree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9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EB4F9B-7E51-4FF4-9189-3D69BC354382}" type="slidenum">
              <a:rPr lang="en-US"/>
              <a:pPr/>
              <a:t>119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CB1A92-909C-4A64-9544-34CB5EC50AC1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0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933EB5-CA05-48D2-AE9F-431E0B793E19}" type="slidenum">
              <a:rPr lang="en-US"/>
              <a:pPr/>
              <a:t>120</a:t>
            </a:fld>
            <a:endParaRPr lang="en-US"/>
          </a:p>
        </p:txBody>
      </p:sp>
    </p:spTree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85CAAA-D437-478E-9D3C-B7B3CB4C5CFE}" type="slidenum">
              <a:rPr lang="en-US"/>
              <a:pPr/>
              <a:t>121</a:t>
            </a:fld>
            <a:endParaRPr lang="en-US"/>
          </a:p>
        </p:txBody>
      </p:sp>
    </p:spTree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41F1DE-F35B-4076-AEA1-CEA3007B3EF7}" type="slidenum">
              <a:rPr lang="en-US"/>
              <a:pPr/>
              <a:t>122</a:t>
            </a:fld>
            <a:endParaRPr lang="en-US"/>
          </a:p>
        </p:txBody>
      </p:sp>
    </p:spTree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7B22AB-D072-4A4F-8482-96D7C0BAD93E}" type="slidenum">
              <a:rPr lang="en-US"/>
              <a:pPr/>
              <a:t>123</a:t>
            </a:fld>
            <a:endParaRPr lang="en-US"/>
          </a:p>
        </p:txBody>
      </p:sp>
    </p:spTree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D7EE8B-F9C2-4B1A-B9BB-DED0278872D0}" type="slidenum">
              <a:rPr lang="en-US"/>
              <a:pPr/>
              <a:t>124</a:t>
            </a:fld>
            <a:endParaRPr lang="en-US"/>
          </a:p>
        </p:txBody>
      </p:sp>
    </p:spTree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6D1256-8E63-4028-AF8A-766348EBA4E7}" type="slidenum">
              <a:rPr lang="en-US"/>
              <a:pPr/>
              <a:t>125</a:t>
            </a:fld>
            <a:endParaRPr lang="en-US"/>
          </a:p>
        </p:txBody>
      </p:sp>
    </p:spTree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F79BC5-97CD-4125-9A8B-E54A96331F31}" type="slidenum">
              <a:rPr lang="en-US"/>
              <a:pPr/>
              <a:t>126</a:t>
            </a:fld>
            <a:endParaRPr lang="en-US"/>
          </a:p>
        </p:txBody>
      </p:sp>
    </p:spTree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912253-7AD8-4090-A297-F8CA10DA8846}" type="slidenum">
              <a:rPr lang="en-US"/>
              <a:pPr/>
              <a:t>127</a:t>
            </a:fld>
            <a:endParaRPr lang="en-US"/>
          </a:p>
        </p:txBody>
      </p:sp>
    </p:spTree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8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ABED69-EE38-4A05-984A-B73A534FD186}" type="slidenum">
              <a:rPr lang="en-US"/>
              <a:pPr/>
              <a:t>128</a:t>
            </a:fld>
            <a:endParaRPr lang="en-US"/>
          </a:p>
        </p:txBody>
      </p:sp>
    </p:spTree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84B19A-588F-4C25-BE35-E743DE9D755A}" type="slidenum">
              <a:rPr lang="en-US"/>
              <a:pPr/>
              <a:t>129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572C0B-F2C6-414A-9879-47B7D3CD112F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CF1E17-FF10-4CE8-B49F-CF13F710DA5A}" type="slidenum">
              <a:rPr lang="en-US"/>
              <a:pPr/>
              <a:t>130</a:t>
            </a:fld>
            <a:endParaRPr lang="en-US"/>
          </a:p>
        </p:txBody>
      </p:sp>
    </p:spTree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5C6423-10E7-41F1-A64B-28804DC4FB32}" type="slidenum">
              <a:rPr lang="en-US"/>
              <a:pPr/>
              <a:t>131</a:t>
            </a:fld>
            <a:endParaRPr lang="en-US"/>
          </a:p>
        </p:txBody>
      </p:sp>
    </p:spTree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1BAE17-6A2F-4871-B817-76A1AB0FB882}" type="slidenum">
              <a:rPr lang="en-US"/>
              <a:pPr/>
              <a:t>132</a:t>
            </a:fld>
            <a:endParaRPr lang="en-US"/>
          </a:p>
        </p:txBody>
      </p:sp>
    </p:spTree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3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4DB4D4-6C62-4254-83C5-42F895A6B208}" type="slidenum">
              <a:rPr lang="en-US"/>
              <a:pPr/>
              <a:t>133</a:t>
            </a:fld>
            <a:endParaRPr lang="en-US"/>
          </a:p>
        </p:txBody>
      </p:sp>
    </p:spTree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EB75EE-742F-4F8C-8904-B8978F4D3849}" type="slidenum">
              <a:rPr lang="en-US"/>
              <a:pPr/>
              <a:t>134</a:t>
            </a:fld>
            <a:endParaRPr lang="en-US"/>
          </a:p>
        </p:txBody>
      </p:sp>
    </p:spTree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953D79-4E31-41A3-97DF-BB9144AB3738}" type="slidenum">
              <a:rPr lang="en-US"/>
              <a:pPr/>
              <a:t>135</a:t>
            </a:fld>
            <a:endParaRPr lang="en-US"/>
          </a:p>
        </p:txBody>
      </p:sp>
    </p:spTree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70A2B4-7577-4C9F-80A6-8F3A4C176F12}" type="slidenum">
              <a:rPr lang="en-US"/>
              <a:pPr/>
              <a:t>136</a:t>
            </a:fld>
            <a:endParaRPr lang="en-US"/>
          </a:p>
        </p:txBody>
      </p:sp>
    </p:spTree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7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4E78E8-DDF3-4E0C-BB33-21DE0872ED2F}" type="slidenum">
              <a:rPr lang="en-US"/>
              <a:pPr/>
              <a:t>137</a:t>
            </a:fld>
            <a:endParaRPr lang="en-US"/>
          </a:p>
        </p:txBody>
      </p:sp>
    </p:spTree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8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8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D317C6-ACED-4583-ADAF-5C4921AEA431}" type="slidenum">
              <a:rPr lang="en-US"/>
              <a:pPr/>
              <a:t>138</a:t>
            </a:fld>
            <a:endParaRPr lang="en-US"/>
          </a:p>
        </p:txBody>
      </p:sp>
    </p:spTree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9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15C62F-7F1C-40ED-A694-6973599E071C}" type="slidenum">
              <a:rPr lang="en-US"/>
              <a:pPr/>
              <a:t>139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BA0D2B-E2BB-441A-972B-087A2100BCE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0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0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ACC6A8-72E5-4B02-B494-99910F17EE08}" type="slidenum">
              <a:rPr lang="en-US"/>
              <a:pPr/>
              <a:t>140</a:t>
            </a:fld>
            <a:endParaRPr lang="en-US"/>
          </a:p>
        </p:txBody>
      </p:sp>
    </p:spTree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1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506E2B-E7A2-4EC6-9D85-686DEA0FAA6D}" type="slidenum">
              <a:rPr lang="en-US"/>
              <a:pPr/>
              <a:t>141</a:t>
            </a:fld>
            <a:endParaRPr lang="en-US"/>
          </a:p>
        </p:txBody>
      </p:sp>
    </p:spTree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2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2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838A08-796E-40DF-AAC5-7C93535A17F5}" type="slidenum">
              <a:rPr lang="en-US"/>
              <a:pPr/>
              <a:t>142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9ABE23-192B-480E-AE07-A9CCD2BF07C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45368-45B5-4E0A-9D68-FD5AA87DEA85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EFD19-6A1B-4C6F-B91B-972F86FC266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29B3A3-767D-4517-9A07-822CEE00D97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2A6D68-E673-465A-ADF1-89D45A613288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712328-707E-432E-B1DF-95B4623C9E4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8C8C54-990F-4C6A-8289-D979F761881B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B85F31-F0D3-4A52-B5B0-5166C625679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CBEA88-0F22-48EE-B1C1-3121CF5B64C8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34924E-F8AF-4BB7-AEE9-BC46C790007A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C1C520-4432-4996-B12F-3946579B49A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3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1C79A3-049D-4280-A51F-6B145EC995DA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1E1177-27D6-4AD4-B323-E56B42E4335C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5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15F2A1-26AE-4352-9C46-AA4E8471108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00EB14-13A4-4651-91A2-A81893E2E6DC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B6BEBB-C929-4B63-A1D7-38CE30ED7865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0D75C9-761C-494B-9B22-E0F23FD51CE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921720-A59B-4BED-AF99-B690E51E843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3F6C4F-C607-4C79-A948-9CEA354ABE6D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25DEF6-A541-45C8-A76E-22827775360E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9C3AEA-66DE-42C9-BA9A-F772378EB60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2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85AAD3-F382-4769-A7B3-CF2CB903D491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0D141D-2D52-4D82-9171-26A58AF333F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5CCDCD-DAAB-4B63-8B87-97822FAD73C1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D86CF4-3759-4EF1-BF32-F46768E06484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6B7C7D-4358-4F05-93B5-F929777CDC0F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7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D8CA62-A313-4C7D-9A75-412AF4E4322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F7CF7-9F2A-466C-B522-D88378EF08F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1C7EA3-A381-4C51-9900-EAC7A6E7D931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9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9B2AA8-EA29-4F10-8329-3E320E1E4990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F7CC3A-420E-4E13-92A0-07E4EFE24FF2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1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122A66-4CC0-42AA-9EBD-DD6B23472D90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E3FCA7-E0A3-40A6-BFF7-5ADF02594C84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D92254-66FF-4932-A5AC-3161085671C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EECFD7-D15F-4EDF-AEFA-B85B2130D0EA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5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2D3596-82A7-44DC-B769-F0790CDEAF0D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C6A41D-1A8E-4836-B604-58F4790EE139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EBFD0C-6E7A-4F17-8955-404670FBD503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46F5C2-B638-4D62-9D6D-7697C7CF22D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8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02A8E7-CED7-41F1-92BE-0A400675C8BE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A7B1D0-67B9-4788-9A4F-EB48867D0959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E3A81F-AD62-469F-9AB4-432804C4964C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C8BEA6-7F94-497A-A50A-40967F0D1864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CD1877-CFC5-4C99-A5C7-D1B86CD974EF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B649EF-9D47-477F-A519-AB61E973CCC4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967954-5283-4BDD-8455-F8DE8E0C89D7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C78E26-3A3D-4521-97B0-5D7DDDA3D8B1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62E441-9BE1-4399-B209-E7F63090A64A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4F6FF2-2095-4EA1-AA0E-72881EDDD9F1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87A9FD-D566-49C2-ACF6-7DA561BA7FF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3732C9-130D-4971-825B-8C5523F028CD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BECB0D-92AB-4A63-8B40-EFB831FE18D4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0AA569-EED0-4180-B23B-AAB237870013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9D4F86-9B36-42A6-B2A2-8C497A0F7646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650C06-1279-4A92-BCD7-850C838BBE29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815749-1300-4BBA-B708-156864965C82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7CF6F7-B7DA-462B-8ACA-FA1910BF5E0D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2D3268-7EB2-4FAB-9DC5-596E0447F3FF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7F5EEF-BF24-475A-AB75-54BA8E915BEA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EB6ADA-54B9-4980-9763-A649C8228D69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55FD41-6CAF-4E56-B337-68B58D70178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323D52-19F9-49B2-8439-751086EBD7BB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B39EBF-DDF7-40DB-A7AE-664228B485F7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644BA0-6BA1-49D1-9D68-B47D5DFF57EA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3371B4-56A4-4747-BCB2-86CCA78EA87C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99B64F-A9E8-4A00-ADDC-69B8A786DADC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E9D297-F5B5-4E1B-9270-7146C1BF3456}" type="slidenum">
              <a:rPr lang="en-US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D7C84E-8554-42D8-B804-9E7F0234EBD8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180E85-5782-4A70-A1C6-7BE697C87248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72E455-7B62-409A-9502-866326F2885B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8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1CF9BD-2565-49DA-A299-88C2CA67429A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C3C349-7E96-4B5E-8596-4E209CEB688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365730-7C23-4A36-886A-6C9FA12F9FAB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BECB1B-B2C6-4FB6-81AC-8352F4E458FD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18D91B-12F7-433D-9603-4F0B34B4757A}" type="slidenum">
              <a:rPr lang="en-US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2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ED259-96F2-4CA8-BC4B-C8F31AA0CC5B}" type="slidenum">
              <a:rPr lang="en-US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CAA6A4-1445-4340-A875-52132CA432E3}" type="slidenum">
              <a:rPr lang="en-US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28B208-7AF8-4B04-BC5E-42A0333C76F8}" type="slidenum">
              <a:rPr lang="en-US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A912C7-108B-4B54-B032-FA4CC19C842A}" type="slidenum">
              <a:rPr lang="en-US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DE76CD-92E9-4268-BFA6-C1442E63E393}" type="slidenum">
              <a:rPr lang="en-US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135C63-2D14-4B66-89C5-B6910A27E40D}" type="slidenum">
              <a:rPr lang="en-US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BDA967-F768-420A-8606-7B780C2844CE}" type="slidenum">
              <a:rPr lang="en-US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201B3-D90E-467D-BBDC-75424517CC5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E7246F-64D4-4A99-9832-DC71DD1CBD9F}" type="slidenum">
              <a:rPr lang="en-US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0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8AFFEA-FE54-43A0-82B7-FD6E3187CB29}" type="slidenum">
              <a:rPr lang="en-US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EC8E75-F187-44A4-969F-D97DB2056438}" type="slidenum">
              <a:rPr lang="en-US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AE9A45-AEF3-49C0-B6EE-D49BCDD2FA6A}" type="slidenum">
              <a:rPr lang="en-US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F0C2FA-DCBA-4A52-A32C-1B8B30F7FBEE}" type="slidenum">
              <a:rPr lang="en-US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E4346B-E8E3-4DF4-B53E-59A129B8A6A5}" type="slidenum">
              <a:rPr lang="en-US"/>
              <a:pPr/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508849-6957-4AC8-9D8D-6A6D561B5C22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21B4AE-B3A3-41A9-89D6-FC3FDB9EB5CF}" type="slidenum">
              <a:rPr lang="en-US"/>
              <a:pPr/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C8511E-4DD0-4F78-BDDF-0C2D5D7E486F}" type="slidenum">
              <a:rPr lang="en-US"/>
              <a:pPr/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6778A1-D3CC-4692-AD11-BF57328694B5}" type="slidenum">
              <a:rPr lang="en-US"/>
              <a:pPr/>
              <a:t>99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CAD6-0538-44C0-A74D-40B86EF91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0E03-3EB6-48C7-8C86-D91433A3F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59A12-0540-4D62-8B0A-BA2924366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D3CA8-3F03-489F-8DDE-A5701999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CED67-170C-4FFC-9076-31F847A4A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34D16-86FC-4C4A-BA3D-1F92AC78D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3DC98-F238-4A48-8C49-1926E7FD4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026F-D1D6-44BF-BB46-DFC0F2D3D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E3B4C-90EC-45EB-82FA-F5E0E4BF6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01A6-A474-46C1-B8B6-7DCFA9004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C8BF-2413-4427-A77C-5F018E677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00"/>
            </a:gs>
            <a:gs pos="100000">
              <a:srgbClr val="33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F6EC17F-7579-49D9-AEE6-A44EAC36E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6553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There are four words in Spanish that mean “the”.</a:t>
            </a:r>
            <a:endParaRPr lang="es-ES" sz="480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 autoUpdateAnimBg="0"/>
      <p:bldP spid="2056" grpId="0" animBg="1" autoUpdateAnimBg="0"/>
      <p:bldP spid="2057" grpId="0" animBg="1" autoUpdateAnimBg="0"/>
      <p:bldP spid="205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ending in -o (like </a:t>
            </a:r>
            <a:r>
              <a:rPr lang="es-ES" sz="4800">
                <a:solidFill>
                  <a:srgbClr val="FFFF00"/>
                </a:solidFill>
              </a:rPr>
              <a:t>sombrero</a:t>
            </a:r>
            <a:r>
              <a:rPr lang="es-ES" sz="4800">
                <a:solidFill>
                  <a:srgbClr val="FFFF99"/>
                </a:solidFill>
              </a:rPr>
              <a:t>) are usually masculine and take the definite article “</a:t>
            </a:r>
            <a:r>
              <a:rPr lang="es-ES" sz="4800">
                <a:solidFill>
                  <a:srgbClr val="FFFF00"/>
                </a:solidFill>
              </a:rPr>
              <a:t>el</a:t>
            </a:r>
            <a:r>
              <a:rPr lang="es-ES" sz="4800">
                <a:solidFill>
                  <a:srgbClr val="FFFF99"/>
                </a:solidFill>
              </a:rPr>
              <a:t>”.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127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blusa blanca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715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16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blusa blanca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866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664" name="Comment 8"/>
          <p:cNvSpPr>
            <a:spLocks noChangeArrowheads="1"/>
          </p:cNvSpPr>
          <p:nvPr/>
        </p:nvSpPr>
        <p:spPr bwMode="auto">
          <a:xfrm>
            <a:off x="1524000" y="1524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66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866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amiga nueva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818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18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18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18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amiga nueva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968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9688" name="Comment 8"/>
          <p:cNvSpPr>
            <a:spLocks noChangeArrowheads="1"/>
          </p:cNvSpPr>
          <p:nvPr/>
        </p:nvSpPr>
        <p:spPr bwMode="auto">
          <a:xfrm>
            <a:off x="1600200" y="1600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9689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969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amigos buenos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920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20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209" name="Comment 9"/>
          <p:cNvSpPr>
            <a:spLocks noChangeArrowheads="1"/>
          </p:cNvSpPr>
          <p:nvPr/>
        </p:nvSpPr>
        <p:spPr bwMode="auto">
          <a:xfrm>
            <a:off x="5105400" y="38100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21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amigos buenos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071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071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0713" name="Comment 9"/>
          <p:cNvSpPr>
            <a:spLocks noChangeArrowheads="1"/>
          </p:cNvSpPr>
          <p:nvPr/>
        </p:nvSpPr>
        <p:spPr bwMode="auto">
          <a:xfrm>
            <a:off x="685800" y="15240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071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perro 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023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23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23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23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perro 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1735" name="Comment 7"/>
          <p:cNvSpPr>
            <a:spLocks noChangeArrowheads="1"/>
          </p:cNvSpPr>
          <p:nvPr/>
        </p:nvSpPr>
        <p:spPr bwMode="auto">
          <a:xfrm>
            <a:off x="2362200" y="1600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173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173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173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perro grande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12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25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25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25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perro grande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2759" name="Comment 7"/>
          <p:cNvSpPr>
            <a:spLocks noChangeArrowheads="1"/>
          </p:cNvSpPr>
          <p:nvPr/>
        </p:nvSpPr>
        <p:spPr bwMode="auto">
          <a:xfrm>
            <a:off x="1524000" y="1600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76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76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276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429000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chico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muchacho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sombrero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vestido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zapato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pelo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0" y="304800"/>
            <a:ext cx="4038600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amigo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perro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maestro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gato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apartamento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escritorio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perros grandes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227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perros grandes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378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78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785" name="Comment 9"/>
          <p:cNvSpPr>
            <a:spLocks noChangeArrowheads="1"/>
          </p:cNvSpPr>
          <p:nvPr/>
        </p:nvSpPr>
        <p:spPr bwMode="auto">
          <a:xfrm>
            <a:off x="762000" y="1600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378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pantalones azules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330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pantalones azules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480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0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09" name="Comment 9"/>
          <p:cNvSpPr>
            <a:spLocks noChangeArrowheads="1"/>
          </p:cNvSpPr>
          <p:nvPr/>
        </p:nvSpPr>
        <p:spPr bwMode="auto">
          <a:xfrm>
            <a:off x="457200" y="16764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1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chaqueta azul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432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9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chaqueta azul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583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832" name="Comment 8"/>
          <p:cNvSpPr>
            <a:spLocks noChangeArrowheads="1"/>
          </p:cNvSpPr>
          <p:nvPr/>
        </p:nvSpPr>
        <p:spPr bwMode="auto">
          <a:xfrm>
            <a:off x="1447800" y="14478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83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83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 amarilla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535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535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535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535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 amarilla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68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856" name="Comment 8"/>
          <p:cNvSpPr>
            <a:spLocks noChangeArrowheads="1"/>
          </p:cNvSpPr>
          <p:nvPr/>
        </p:nvSpPr>
        <p:spPr bwMode="auto">
          <a:xfrm>
            <a:off x="838200" y="1600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85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85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mujer bonita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637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637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637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637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mujer bonita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787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80" name="Comment 8"/>
          <p:cNvSpPr>
            <a:spLocks noChangeArrowheads="1"/>
          </p:cNvSpPr>
          <p:nvPr/>
        </p:nvSpPr>
        <p:spPr bwMode="auto">
          <a:xfrm>
            <a:off x="1524000" y="1524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8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88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ending in -a (like </a:t>
            </a:r>
            <a:r>
              <a:rPr lang="es-ES" sz="4800">
                <a:solidFill>
                  <a:srgbClr val="FFFF00"/>
                </a:solidFill>
              </a:rPr>
              <a:t>camiseta</a:t>
            </a:r>
            <a:r>
              <a:rPr lang="es-ES" sz="4800">
                <a:solidFill>
                  <a:srgbClr val="FFFF99"/>
                </a:solidFill>
              </a:rPr>
              <a:t>) are usually feminine and take the definite article “</a:t>
            </a:r>
            <a:r>
              <a:rPr lang="es-ES" sz="4800">
                <a:solidFill>
                  <a:srgbClr val="FFFF00"/>
                </a:solidFill>
              </a:rPr>
              <a:t>la</a:t>
            </a:r>
            <a:r>
              <a:rPr lang="es-ES" sz="4800">
                <a:solidFill>
                  <a:srgbClr val="FFFF99"/>
                </a:solidFill>
              </a:rPr>
              <a:t>”.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331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falda larga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739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740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740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740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falda larga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890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8904" name="Comment 8"/>
          <p:cNvSpPr>
            <a:spLocks noChangeArrowheads="1"/>
          </p:cNvSpPr>
          <p:nvPr/>
        </p:nvSpPr>
        <p:spPr bwMode="auto">
          <a:xfrm>
            <a:off x="1752600" y="14478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890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890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                estudiantes inteligentes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842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842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estudiantes inteligentes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992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992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9929" name="Comment 9"/>
          <p:cNvSpPr>
            <a:spLocks noChangeArrowheads="1"/>
          </p:cNvSpPr>
          <p:nvPr/>
        </p:nvSpPr>
        <p:spPr bwMode="auto">
          <a:xfrm>
            <a:off x="304800" y="121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9930" name="Comment 10"/>
          <p:cNvSpPr>
            <a:spLocks noChangeArrowheads="1"/>
          </p:cNvSpPr>
          <p:nvPr/>
        </p:nvSpPr>
        <p:spPr bwMode="auto">
          <a:xfrm>
            <a:off x="838200" y="19050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suéter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8944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944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9449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945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suéter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0951" name="Comment 7"/>
          <p:cNvSpPr>
            <a:spLocks noChangeArrowheads="1"/>
          </p:cNvSpPr>
          <p:nvPr/>
        </p:nvSpPr>
        <p:spPr bwMode="auto">
          <a:xfrm>
            <a:off x="2286000" y="1524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095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095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095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suéteres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047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047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047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047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suéteres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197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197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1977" name="Comment 9"/>
          <p:cNvSpPr>
            <a:spLocks noChangeArrowheads="1"/>
          </p:cNvSpPr>
          <p:nvPr/>
        </p:nvSpPr>
        <p:spPr bwMode="auto">
          <a:xfrm>
            <a:off x="1600200" y="16764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197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calcetines negros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149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149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149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149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calcetines negros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299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300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3001" name="Comment 9"/>
          <p:cNvSpPr>
            <a:spLocks noChangeArrowheads="1"/>
          </p:cNvSpPr>
          <p:nvPr/>
        </p:nvSpPr>
        <p:spPr bwMode="auto">
          <a:xfrm>
            <a:off x="457200" y="15240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300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429000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chica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muchacha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camisa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blusa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chaqueta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camiseta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0" y="381000"/>
            <a:ext cx="4114800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amiga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señora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casa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puerta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ventana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computadora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camisa verde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251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52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52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52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camisa verde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402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4024" name="Comment 8"/>
          <p:cNvSpPr>
            <a:spLocks noChangeArrowheads="1"/>
          </p:cNvSpPr>
          <p:nvPr/>
        </p:nvSpPr>
        <p:spPr bwMode="auto">
          <a:xfrm>
            <a:off x="1447800" y="1600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402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402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sombreros grandes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354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354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354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354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sombreros grandes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504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4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49" name="Comment 9"/>
          <p:cNvSpPr>
            <a:spLocks noChangeArrowheads="1"/>
          </p:cNvSpPr>
          <p:nvPr/>
        </p:nvSpPr>
        <p:spPr bwMode="auto">
          <a:xfrm>
            <a:off x="381000" y="1600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5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chico 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456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6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69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7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chico 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6071" name="Comment 7"/>
          <p:cNvSpPr>
            <a:spLocks noChangeArrowheads="1"/>
          </p:cNvSpPr>
          <p:nvPr/>
        </p:nvSpPr>
        <p:spPr bwMode="auto">
          <a:xfrm>
            <a:off x="2362200" y="1524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607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607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607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559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559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559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559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chica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709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7096" name="Comment 8"/>
          <p:cNvSpPr>
            <a:spLocks noChangeArrowheads="1"/>
          </p:cNvSpPr>
          <p:nvPr/>
        </p:nvSpPr>
        <p:spPr bwMode="auto">
          <a:xfrm>
            <a:off x="2362200" y="1524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709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709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chicos 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8119" name="Comment 7"/>
          <p:cNvSpPr>
            <a:spLocks noChangeArrowheads="1"/>
          </p:cNvSpPr>
          <p:nvPr/>
        </p:nvSpPr>
        <p:spPr bwMode="auto">
          <a:xfrm>
            <a:off x="2590800" y="3962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812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812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812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chicos 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20167" name="Comment 7"/>
          <p:cNvSpPr>
            <a:spLocks noChangeArrowheads="1"/>
          </p:cNvSpPr>
          <p:nvPr/>
        </p:nvSpPr>
        <p:spPr bwMode="auto">
          <a:xfrm>
            <a:off x="2590800" y="3962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016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0169" name="Comment 9"/>
          <p:cNvSpPr>
            <a:spLocks noChangeArrowheads="1"/>
          </p:cNvSpPr>
          <p:nvPr/>
        </p:nvSpPr>
        <p:spPr bwMode="auto">
          <a:xfrm>
            <a:off x="1676400" y="1600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017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ending in -e (like </a:t>
            </a:r>
            <a:r>
              <a:rPr lang="es-ES" sz="4800">
                <a:solidFill>
                  <a:srgbClr val="FFFF00"/>
                </a:solidFill>
              </a:rPr>
              <a:t>hombre</a:t>
            </a:r>
            <a:r>
              <a:rPr lang="es-ES" sz="4800">
                <a:solidFill>
                  <a:srgbClr val="FFFF99"/>
                </a:solidFill>
              </a:rPr>
              <a:t>) or a consonant (like </a:t>
            </a:r>
            <a:r>
              <a:rPr lang="es-ES" sz="4800">
                <a:solidFill>
                  <a:srgbClr val="FFFF00"/>
                </a:solidFill>
              </a:rPr>
              <a:t>mujer</a:t>
            </a:r>
            <a:r>
              <a:rPr lang="es-ES" sz="4800">
                <a:solidFill>
                  <a:srgbClr val="FFFF99"/>
                </a:solidFill>
              </a:rPr>
              <a:t>) can be either masculine or feminine and must be learning individually.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41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chicas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914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914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914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914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chicas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2119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119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119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1194" name="Comment 10"/>
          <p:cNvSpPr>
            <a:spLocks noChangeArrowheads="1"/>
          </p:cNvSpPr>
          <p:nvPr/>
        </p:nvSpPr>
        <p:spPr bwMode="auto">
          <a:xfrm>
            <a:off x="1752600" y="16764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WordArt 2"/>
          <p:cNvSpPr>
            <a:spLocks noChangeArrowheads="1" noChangeShapeType="1" noTextEdit="1"/>
          </p:cNvSpPr>
          <p:nvPr/>
        </p:nvSpPr>
        <p:spPr bwMode="auto">
          <a:xfrm>
            <a:off x="2895600" y="1828800"/>
            <a:ext cx="3981450" cy="2743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719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/>
              </a:rPr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733800" cy="741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hombre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señor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suéter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calcetín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parque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el restaurante</a:t>
            </a:r>
          </a:p>
          <a:p>
            <a:pPr>
              <a:spcBef>
                <a:spcPct val="50000"/>
              </a:spcBef>
            </a:pP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4572000" y="381000"/>
            <a:ext cx="34290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mujer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clase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televisión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la madre</a:t>
            </a:r>
          </a:p>
          <a:p>
            <a:pPr>
              <a:spcBef>
                <a:spcPct val="50000"/>
              </a:spcBef>
            </a:pPr>
            <a:endParaRPr lang="es-ES" sz="480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are marked for </a:t>
            </a:r>
            <a:r>
              <a:rPr lang="es-ES" sz="4800">
                <a:solidFill>
                  <a:srgbClr val="FFFF00"/>
                </a:solidFill>
              </a:rPr>
              <a:t>gender </a:t>
            </a:r>
            <a:r>
              <a:rPr lang="es-ES" sz="4800">
                <a:solidFill>
                  <a:srgbClr val="FFFF99"/>
                </a:solidFill>
              </a:rPr>
              <a:t>(masculine / feminine), but also for </a:t>
            </a:r>
            <a:r>
              <a:rPr lang="es-ES" sz="4800">
                <a:solidFill>
                  <a:srgbClr val="FFFF00"/>
                </a:solidFill>
              </a:rPr>
              <a:t>number </a:t>
            </a:r>
            <a:r>
              <a:rPr lang="es-ES" sz="4800">
                <a:solidFill>
                  <a:srgbClr val="FFFF99"/>
                </a:solidFill>
              </a:rPr>
              <a:t>(singular / plural).</a:t>
            </a:r>
            <a:endParaRPr lang="es-ES" sz="480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229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door is “la puerta”.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doors is “las puertas”.</a:t>
            </a:r>
            <a:endParaRPr lang="es-ES" sz="48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46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noun adds an ‘s’ and the article changes to the plural form as well.</a:t>
            </a:r>
            <a:endParaRPr lang="es-ES" sz="48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048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What is the plural form of these words?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el perro      el zapato      el amigo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151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5" name="Cloud"/>
          <p:cNvSpPr>
            <a:spLocks noChangeAspect="1" noEditPoints="1" noChangeArrowheads="1"/>
          </p:cNvSpPr>
          <p:nvPr/>
        </p:nvSpPr>
        <p:spPr bwMode="auto">
          <a:xfrm>
            <a:off x="-2971800" y="2286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los perros</a:t>
            </a:r>
          </a:p>
        </p:txBody>
      </p:sp>
      <p:sp>
        <p:nvSpPr>
          <p:cNvPr id="21516" name="Cloud"/>
          <p:cNvSpPr>
            <a:spLocks noChangeAspect="1" noEditPoints="1" noChangeArrowheads="1"/>
          </p:cNvSpPr>
          <p:nvPr/>
        </p:nvSpPr>
        <p:spPr bwMode="auto">
          <a:xfrm>
            <a:off x="-2819400" y="2438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los zapatos</a:t>
            </a:r>
          </a:p>
        </p:txBody>
      </p:sp>
      <p:sp>
        <p:nvSpPr>
          <p:cNvPr id="21517" name="Cloud"/>
          <p:cNvSpPr>
            <a:spLocks noChangeAspect="1" noEditPoints="1" noChangeArrowheads="1"/>
          </p:cNvSpPr>
          <p:nvPr/>
        </p:nvSpPr>
        <p:spPr bwMode="auto">
          <a:xfrm>
            <a:off x="-3276600" y="2590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los amigos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21516" grpId="0" animBg="1"/>
      <p:bldP spid="215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word “the” in English and “el” or “la” in Spanish are referred to as the definite article. </a:t>
            </a:r>
            <a:endParaRPr lang="es-ES" sz="48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07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What is the plural form of these words?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la casa     la blusa      la chica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253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9" name="Cloud"/>
          <p:cNvSpPr>
            <a:spLocks noChangeAspect="1" noEditPoints="1" noChangeArrowheads="1"/>
          </p:cNvSpPr>
          <p:nvPr/>
        </p:nvSpPr>
        <p:spPr bwMode="auto">
          <a:xfrm>
            <a:off x="-3200400" y="2514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las casas</a:t>
            </a:r>
          </a:p>
        </p:txBody>
      </p:sp>
      <p:sp>
        <p:nvSpPr>
          <p:cNvPr id="22540" name="Cloud"/>
          <p:cNvSpPr>
            <a:spLocks noChangeAspect="1" noEditPoints="1" noChangeArrowheads="1"/>
          </p:cNvSpPr>
          <p:nvPr/>
        </p:nvSpPr>
        <p:spPr bwMode="auto">
          <a:xfrm>
            <a:off x="-3048000" y="2590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las blusas</a:t>
            </a:r>
          </a:p>
        </p:txBody>
      </p:sp>
      <p:sp>
        <p:nvSpPr>
          <p:cNvPr id="22541" name="Cloud"/>
          <p:cNvSpPr>
            <a:spLocks noChangeAspect="1" noEditPoints="1" noChangeArrowheads="1"/>
          </p:cNvSpPr>
          <p:nvPr/>
        </p:nvSpPr>
        <p:spPr bwMode="auto">
          <a:xfrm>
            <a:off x="-2971800" y="2590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las chicas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 animBg="1"/>
      <p:bldP spid="22540" grpId="0" animBg="1"/>
      <p:bldP spid="225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amigo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355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6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amigo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4583" name="Comment 7"/>
          <p:cNvSpPr>
            <a:spLocks noChangeArrowheads="1"/>
          </p:cNvSpPr>
          <p:nvPr/>
        </p:nvSpPr>
        <p:spPr bwMode="auto">
          <a:xfrm>
            <a:off x="22098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casa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560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1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casa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530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304" name="Comment 8"/>
          <p:cNvSpPr>
            <a:spLocks noChangeArrowheads="1"/>
          </p:cNvSpPr>
          <p:nvPr/>
        </p:nvSpPr>
        <p:spPr bwMode="auto">
          <a:xfrm>
            <a:off x="2514600" y="1295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30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530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casas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663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casas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632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30" name="Comment 10"/>
          <p:cNvSpPr>
            <a:spLocks noChangeArrowheads="1"/>
          </p:cNvSpPr>
          <p:nvPr/>
        </p:nvSpPr>
        <p:spPr bwMode="auto">
          <a:xfrm>
            <a:off x="2362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familia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76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familia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735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52" name="Comment 8"/>
          <p:cNvSpPr>
            <a:spLocks noChangeArrowheads="1"/>
          </p:cNvSpPr>
          <p:nvPr/>
        </p:nvSpPr>
        <p:spPr bwMode="auto">
          <a:xfrm>
            <a:off x="2133600" y="1295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5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35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zapatos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867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word “the” always precedes a noun and refers to a specific person, place, thing, or concept.</a:t>
            </a:r>
            <a:endParaRPr lang="es-ES" sz="48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10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zapatos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837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37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377" name="Comment 9"/>
          <p:cNvSpPr>
            <a:spLocks noChangeArrowheads="1"/>
          </p:cNvSpPr>
          <p:nvPr/>
        </p:nvSpPr>
        <p:spPr bwMode="auto">
          <a:xfrm>
            <a:off x="2133600" y="1295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837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apartamento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970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70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apartamento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9399" name="Comment 7"/>
          <p:cNvSpPr>
            <a:spLocks noChangeArrowheads="1"/>
          </p:cNvSpPr>
          <p:nvPr/>
        </p:nvSpPr>
        <p:spPr bwMode="auto">
          <a:xfrm>
            <a:off x="1600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hombre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072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2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3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hombre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0423" name="Comment 7"/>
          <p:cNvSpPr>
            <a:spLocks noChangeArrowheads="1"/>
          </p:cNvSpPr>
          <p:nvPr/>
        </p:nvSpPr>
        <p:spPr bwMode="auto">
          <a:xfrm>
            <a:off x="2133600" y="1295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2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2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42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hombres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175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5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5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175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hombres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144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9" name="Comment 9"/>
          <p:cNvSpPr>
            <a:spLocks noChangeArrowheads="1"/>
          </p:cNvSpPr>
          <p:nvPr/>
        </p:nvSpPr>
        <p:spPr bwMode="auto">
          <a:xfrm>
            <a:off x="1981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5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calcetín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277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7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7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77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calcetín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2471" name="Comment 7"/>
          <p:cNvSpPr>
            <a:spLocks noChangeArrowheads="1"/>
          </p:cNvSpPr>
          <p:nvPr/>
        </p:nvSpPr>
        <p:spPr bwMode="auto">
          <a:xfrm>
            <a:off x="21336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7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7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247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calcetines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379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0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01" name="Comment 9"/>
          <p:cNvSpPr>
            <a:spLocks noChangeArrowheads="1"/>
          </p:cNvSpPr>
          <p:nvPr/>
        </p:nvSpPr>
        <p:spPr bwMode="auto">
          <a:xfrm>
            <a:off x="5181600" y="3962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80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In Spanish, nouns have gender.  They are either “masculine” or “feminine”.   </a:t>
            </a:r>
            <a:endParaRPr lang="es-ES" sz="48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12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3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calcetines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349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7" name="Comment 9"/>
          <p:cNvSpPr>
            <a:spLocks noChangeArrowheads="1"/>
          </p:cNvSpPr>
          <p:nvPr/>
        </p:nvSpPr>
        <p:spPr bwMode="auto">
          <a:xfrm>
            <a:off x="1828800" y="14478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49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482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82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4519" name="Comment 7"/>
          <p:cNvSpPr>
            <a:spLocks noChangeArrowheads="1"/>
          </p:cNvSpPr>
          <p:nvPr/>
        </p:nvSpPr>
        <p:spPr bwMode="auto">
          <a:xfrm>
            <a:off x="22860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2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2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52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señora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584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4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85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señora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554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44" name="Comment 8"/>
          <p:cNvSpPr>
            <a:spLocks noChangeArrowheads="1"/>
          </p:cNvSpPr>
          <p:nvPr/>
        </p:nvSpPr>
        <p:spPr bwMode="auto">
          <a:xfrm>
            <a:off x="22860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4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54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señorita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687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87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87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87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señorita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656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68" name="Comment 8"/>
          <p:cNvSpPr>
            <a:spLocks noChangeArrowheads="1"/>
          </p:cNvSpPr>
          <p:nvPr/>
        </p:nvSpPr>
        <p:spPr bwMode="auto">
          <a:xfrm>
            <a:off x="20574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6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57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señoritas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789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89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89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89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señoritas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759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59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59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594" name="Comment 10"/>
          <p:cNvSpPr>
            <a:spLocks noChangeArrowheads="1"/>
          </p:cNvSpPr>
          <p:nvPr/>
        </p:nvSpPr>
        <p:spPr bwMode="auto">
          <a:xfrm>
            <a:off x="1981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camisa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891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2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2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92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El chico</a:t>
            </a:r>
            <a:r>
              <a:rPr lang="es-ES" sz="4800">
                <a:solidFill>
                  <a:srgbClr val="FFFF99"/>
                </a:solidFill>
              </a:rPr>
              <a:t> is masculine.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La chica</a:t>
            </a:r>
            <a:r>
              <a:rPr lang="es-ES" sz="4800">
                <a:solidFill>
                  <a:srgbClr val="FFFF99"/>
                </a:solidFill>
              </a:rPr>
              <a:t> is feminine.</a:t>
            </a:r>
            <a:endParaRPr lang="es-ES" sz="48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15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5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camisa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861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616" name="Comment 8"/>
          <p:cNvSpPr>
            <a:spLocks noChangeArrowheads="1"/>
          </p:cNvSpPr>
          <p:nvPr/>
        </p:nvSpPr>
        <p:spPr bwMode="auto">
          <a:xfrm>
            <a:off x="22860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61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61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vaqueros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3994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4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vaqueros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6963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4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41" name="Comment 9"/>
          <p:cNvSpPr>
            <a:spLocks noChangeArrowheads="1"/>
          </p:cNvSpPr>
          <p:nvPr/>
        </p:nvSpPr>
        <p:spPr bwMode="auto">
          <a:xfrm>
            <a:off x="19050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64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chaqueta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096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chaqueta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066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4" name="Comment 8"/>
          <p:cNvSpPr>
            <a:spLocks noChangeArrowheads="1"/>
          </p:cNvSpPr>
          <p:nvPr/>
        </p:nvSpPr>
        <p:spPr bwMode="auto">
          <a:xfrm>
            <a:off x="1981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66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suéter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199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suéter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1687" name="Comment 7"/>
          <p:cNvSpPr>
            <a:spLocks noChangeArrowheads="1"/>
          </p:cNvSpPr>
          <p:nvPr/>
        </p:nvSpPr>
        <p:spPr bwMode="auto">
          <a:xfrm>
            <a:off x="2362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68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68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69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301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271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2" name="Comment 8"/>
          <p:cNvSpPr>
            <a:spLocks noChangeArrowheads="1"/>
          </p:cNvSpPr>
          <p:nvPr/>
        </p:nvSpPr>
        <p:spPr bwMode="auto">
          <a:xfrm>
            <a:off x="1981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271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403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4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4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4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All nouns are put into these categories even if there is no clear logic to the category.</a:t>
            </a:r>
            <a:endParaRPr lang="es-ES" sz="48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17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camisetas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373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3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3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38" name="Comment 10"/>
          <p:cNvSpPr>
            <a:spLocks noChangeArrowheads="1"/>
          </p:cNvSpPr>
          <p:nvPr/>
        </p:nvSpPr>
        <p:spPr bwMode="auto">
          <a:xfrm>
            <a:off x="18288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vestidos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506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06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06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06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vestidos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475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1" name="Comment 9"/>
          <p:cNvSpPr>
            <a:spLocks noChangeArrowheads="1"/>
          </p:cNvSpPr>
          <p:nvPr/>
        </p:nvSpPr>
        <p:spPr bwMode="auto">
          <a:xfrm>
            <a:off x="20574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476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estudiante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608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08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08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609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estudiante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5783" name="Comment 7"/>
          <p:cNvSpPr>
            <a:spLocks noChangeArrowheads="1"/>
          </p:cNvSpPr>
          <p:nvPr/>
        </p:nvSpPr>
        <p:spPr bwMode="auto">
          <a:xfrm>
            <a:off x="838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4" name="Comment 8"/>
          <p:cNvSpPr>
            <a:spLocks noChangeArrowheads="1"/>
          </p:cNvSpPr>
          <p:nvPr/>
        </p:nvSpPr>
        <p:spPr bwMode="auto">
          <a:xfrm>
            <a:off x="1981200" y="2057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estudiantes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711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711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estudiantes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680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680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6809" name="Comment 9"/>
          <p:cNvSpPr>
            <a:spLocks noChangeArrowheads="1"/>
          </p:cNvSpPr>
          <p:nvPr/>
        </p:nvSpPr>
        <p:spPr bwMode="auto">
          <a:xfrm>
            <a:off x="990600" y="1143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6810" name="Comment 10"/>
          <p:cNvSpPr>
            <a:spLocks noChangeArrowheads="1"/>
          </p:cNvSpPr>
          <p:nvPr/>
        </p:nvSpPr>
        <p:spPr bwMode="auto">
          <a:xfrm>
            <a:off x="1905000" y="1905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falda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813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3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3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813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falda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783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7832" name="Comment 8"/>
          <p:cNvSpPr>
            <a:spLocks noChangeArrowheads="1"/>
          </p:cNvSpPr>
          <p:nvPr/>
        </p:nvSpPr>
        <p:spPr bwMode="auto">
          <a:xfrm>
            <a:off x="23622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783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783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pantalones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4915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6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6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16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Why is </a:t>
            </a:r>
            <a:r>
              <a:rPr lang="es-ES" sz="4800">
                <a:solidFill>
                  <a:srgbClr val="FFFF00"/>
                </a:solidFill>
              </a:rPr>
              <a:t>la puerta</a:t>
            </a:r>
            <a:r>
              <a:rPr lang="es-ES" sz="4800">
                <a:solidFill>
                  <a:srgbClr val="FFFF99"/>
                </a:solidFill>
              </a:rPr>
              <a:t> (the door) feminine and </a:t>
            </a:r>
            <a:r>
              <a:rPr lang="es-ES" sz="4800">
                <a:solidFill>
                  <a:srgbClr val="FFFF00"/>
                </a:solidFill>
              </a:rPr>
              <a:t>el escritorio</a:t>
            </a:r>
            <a:r>
              <a:rPr lang="es-ES" sz="4800">
                <a:solidFill>
                  <a:srgbClr val="FFFF99"/>
                </a:solidFill>
              </a:rPr>
              <a:t> (the desk) masculine? </a:t>
            </a:r>
            <a:endParaRPr lang="es-ES" sz="48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922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pantalones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88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5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57" name="Comment 9"/>
          <p:cNvSpPr>
            <a:spLocks noChangeArrowheads="1"/>
          </p:cNvSpPr>
          <p:nvPr/>
        </p:nvSpPr>
        <p:spPr bwMode="auto">
          <a:xfrm>
            <a:off x="17526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885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sombrero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018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5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sombrero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79879" name="Comment 7"/>
          <p:cNvSpPr>
            <a:spLocks noChangeArrowheads="1"/>
          </p:cNvSpPr>
          <p:nvPr/>
        </p:nvSpPr>
        <p:spPr bwMode="auto">
          <a:xfrm>
            <a:off x="1981200" y="12954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8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8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988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sombreros grandes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120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0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1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sombreros grandes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8090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90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905" name="Comment 9"/>
          <p:cNvSpPr>
            <a:spLocks noChangeArrowheads="1"/>
          </p:cNvSpPr>
          <p:nvPr/>
        </p:nvSpPr>
        <p:spPr bwMode="auto">
          <a:xfrm>
            <a:off x="7620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906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camisetas azules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223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3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3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3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camisetas azules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8192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2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2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930" name="Comment 10"/>
          <p:cNvSpPr>
            <a:spLocks noChangeArrowheads="1"/>
          </p:cNvSpPr>
          <p:nvPr/>
        </p:nvSpPr>
        <p:spPr bwMode="auto">
          <a:xfrm>
            <a:off x="9906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bolsa grande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32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7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5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bolsa grande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8295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52" name="Comment 8"/>
          <p:cNvSpPr>
            <a:spLocks noChangeArrowheads="1"/>
          </p:cNvSpPr>
          <p:nvPr/>
        </p:nvSpPr>
        <p:spPr bwMode="auto">
          <a:xfrm>
            <a:off x="15240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53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54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zapatos blancos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5427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428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Why is </a:t>
            </a:r>
            <a:r>
              <a:rPr lang="es-ES" sz="4800">
                <a:solidFill>
                  <a:srgbClr val="FFFF00"/>
                </a:solidFill>
              </a:rPr>
              <a:t>el día</a:t>
            </a:r>
            <a:r>
              <a:rPr lang="es-ES" sz="4800">
                <a:solidFill>
                  <a:srgbClr val="FFFF99"/>
                </a:solidFill>
              </a:rPr>
              <a:t> (day) masculine and </a:t>
            </a:r>
            <a:r>
              <a:rPr lang="es-ES" sz="4800">
                <a:solidFill>
                  <a:srgbClr val="FFFF00"/>
                </a:solidFill>
              </a:rPr>
              <a:t>la noche</a:t>
            </a:r>
            <a:r>
              <a:rPr lang="es-ES" sz="4800">
                <a:solidFill>
                  <a:srgbClr val="FFFF99"/>
                </a:solidFill>
              </a:rPr>
              <a:t> (night) feminine?</a:t>
            </a:r>
            <a:endParaRPr lang="es-ES" sz="48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819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1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02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 el / la / los / las 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zapatos blancos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8397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97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977" name="Comment 9"/>
          <p:cNvSpPr>
            <a:spLocks noChangeArrowheads="1"/>
          </p:cNvSpPr>
          <p:nvPr/>
        </p:nvSpPr>
        <p:spPr bwMode="auto">
          <a:xfrm>
            <a:off x="1066800" y="13716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978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6553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In addition, there are four words in Spanish that mean “a”.</a:t>
            </a:r>
            <a:endParaRPr lang="es-ES" sz="4800"/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8602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602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6025" name="Comment 9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6026" name="Comment 10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nimBg="1" autoUpdateAnimBg="0"/>
      <p:bldP spid="86024" grpId="0" animBg="1" autoUpdateAnimBg="0"/>
      <p:bldP spid="86025" grpId="0" animBg="1" autoUpdateAnimBg="0"/>
      <p:bldP spid="86026" grpId="0" animBg="1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10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word “a” in English and “un” or “una” in Spanish are referred to as the indefinite article. </a:t>
            </a:r>
            <a:endParaRPr lang="es-ES" sz="4800"/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22323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324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3243" name="Comment 11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3244" name="Comment 12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6896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96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969" name="Comment 9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970" name="Comment 10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6026" name="Text Box 12"/>
          <p:cNvSpPr txBox="1">
            <a:spLocks noChangeArrowheads="1"/>
          </p:cNvSpPr>
          <p:nvPr/>
        </p:nvSpPr>
        <p:spPr bwMode="auto">
          <a:xfrm>
            <a:off x="381000" y="5334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The word “a” always precedes a noun and refers to a inspecific person, place, thing, or concept.</a:t>
            </a:r>
            <a:endParaRPr lang="es-E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69990" name="Comment 6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991" name="Comment 7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992" name="Comment 8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993" name="Comment 9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50" name="Text Box 11"/>
          <p:cNvSpPr txBox="1">
            <a:spLocks noChangeArrowheads="1"/>
          </p:cNvSpPr>
          <p:nvPr/>
        </p:nvSpPr>
        <p:spPr bwMode="auto">
          <a:xfrm>
            <a:off x="381000" y="3810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Un chico</a:t>
            </a:r>
            <a:r>
              <a:rPr lang="es-ES" sz="4800">
                <a:solidFill>
                  <a:srgbClr val="FFFF99"/>
                </a:solidFill>
              </a:rPr>
              <a:t> is masculine.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Una chica</a:t>
            </a:r>
            <a:r>
              <a:rPr lang="es-ES" sz="4800">
                <a:solidFill>
                  <a:srgbClr val="FFFF99"/>
                </a:solidFill>
              </a:rPr>
              <a:t> is feminine.</a:t>
            </a:r>
            <a:endParaRPr lang="es-E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1014" name="Comment 6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1015" name="Comment 7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1016" name="Comment 8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1017" name="Comment 9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381000" y="3810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Unos chicos</a:t>
            </a:r>
            <a:r>
              <a:rPr lang="es-ES" sz="4800">
                <a:solidFill>
                  <a:srgbClr val="FFFF99"/>
                </a:solidFill>
              </a:rPr>
              <a:t> is masculine plural.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Unas chicas</a:t>
            </a:r>
            <a:r>
              <a:rPr lang="es-ES" sz="4800">
                <a:solidFill>
                  <a:srgbClr val="FFFF99"/>
                </a:solidFill>
              </a:rPr>
              <a:t> is feminine plural.</a:t>
            </a:r>
            <a:endParaRPr lang="es-E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2038" name="Comment 6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2039" name="Comment 7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2040" name="Comment 8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2041" name="Comment 9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381000" y="152400"/>
            <a:ext cx="8458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Note:  </a:t>
            </a:r>
            <a:r>
              <a:rPr lang="es-ES" sz="4800">
                <a:solidFill>
                  <a:srgbClr val="FFFF99"/>
                </a:solidFill>
              </a:rPr>
              <a:t>English never uses a plural indefinite article. This form is usually translated with the word “some.” </a:t>
            </a:r>
            <a:r>
              <a:rPr lang="es-ES" sz="4800">
                <a:solidFill>
                  <a:srgbClr val="FFFF00"/>
                </a:solidFill>
              </a:rPr>
              <a:t>Unas chicas</a:t>
            </a:r>
            <a:r>
              <a:rPr lang="es-ES" sz="4800">
                <a:solidFill>
                  <a:srgbClr val="FFFF99"/>
                </a:solidFill>
              </a:rPr>
              <a:t> (some girls)</a:t>
            </a:r>
            <a:endParaRPr lang="es-E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763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ending in -o (like </a:t>
            </a:r>
            <a:r>
              <a:rPr lang="es-ES" sz="4800">
                <a:solidFill>
                  <a:srgbClr val="FFFF00"/>
                </a:solidFill>
              </a:rPr>
              <a:t>sombrero</a:t>
            </a:r>
            <a:r>
              <a:rPr lang="es-ES" sz="4800">
                <a:solidFill>
                  <a:srgbClr val="FFFF99"/>
                </a:solidFill>
              </a:rPr>
              <a:t>) are usually masculine and take the indefinite article “</a:t>
            </a:r>
            <a:r>
              <a:rPr lang="es-ES" sz="4800">
                <a:solidFill>
                  <a:srgbClr val="FFFF00"/>
                </a:solidFill>
              </a:rPr>
              <a:t>un</a:t>
            </a:r>
            <a:r>
              <a:rPr lang="es-ES" sz="4800">
                <a:solidFill>
                  <a:srgbClr val="FFFF99"/>
                </a:solidFill>
              </a:rPr>
              <a:t>”. 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95239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4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41" name="Comment 9"/>
          <p:cNvSpPr>
            <a:spLocks noChangeArrowheads="1"/>
          </p:cNvSpPr>
          <p:nvPr/>
        </p:nvSpPr>
        <p:spPr bwMode="auto">
          <a:xfrm>
            <a:off x="5105400" y="3886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24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8862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chico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muchacho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sombrero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vestido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zapato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572000" y="304800"/>
            <a:ext cx="40386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amigo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perro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maestro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gato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apartamento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0" y="381000"/>
            <a:ext cx="8839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ending in -a (like </a:t>
            </a:r>
            <a:r>
              <a:rPr lang="es-ES" sz="4800">
                <a:solidFill>
                  <a:srgbClr val="FFFF00"/>
                </a:solidFill>
              </a:rPr>
              <a:t>camiseta</a:t>
            </a:r>
            <a:r>
              <a:rPr lang="es-ES" sz="4800">
                <a:solidFill>
                  <a:srgbClr val="FFFF99"/>
                </a:solidFill>
              </a:rPr>
              <a:t>) are usually feminine and take the definite article “</a:t>
            </a:r>
            <a:r>
              <a:rPr lang="es-ES" sz="4800">
                <a:solidFill>
                  <a:srgbClr val="FFFF00"/>
                </a:solidFill>
              </a:rPr>
              <a:t>una</a:t>
            </a:r>
            <a:r>
              <a:rPr lang="es-ES" sz="4800">
                <a:solidFill>
                  <a:srgbClr val="FFFF99"/>
                </a:solidFill>
              </a:rPr>
              <a:t>”. 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9728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28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289" name="Comment 9"/>
          <p:cNvSpPr>
            <a:spLocks noChangeArrowheads="1"/>
          </p:cNvSpPr>
          <p:nvPr/>
        </p:nvSpPr>
        <p:spPr bwMode="auto">
          <a:xfrm>
            <a:off x="5105400" y="3886200"/>
            <a:ext cx="16764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290" name="Comment 10"/>
          <p:cNvSpPr>
            <a:spLocks noChangeArrowheads="1"/>
          </p:cNvSpPr>
          <p:nvPr/>
        </p:nvSpPr>
        <p:spPr bwMode="auto">
          <a:xfrm>
            <a:off x="5105400" y="5029200"/>
            <a:ext cx="16764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Often (but not always) the final vowel of a noun tells which direct article to use.</a:t>
            </a:r>
            <a:endParaRPr lang="es-ES" sz="48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024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el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9" name="Comment 9"/>
          <p:cNvSpPr>
            <a:spLocks noChangeArrowheads="1"/>
          </p:cNvSpPr>
          <p:nvPr/>
        </p:nvSpPr>
        <p:spPr bwMode="auto">
          <a:xfrm>
            <a:off x="51054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50" name="Comment 10"/>
          <p:cNvSpPr>
            <a:spLocks noChangeArrowheads="1"/>
          </p:cNvSpPr>
          <p:nvPr/>
        </p:nvSpPr>
        <p:spPr bwMode="auto">
          <a:xfrm>
            <a:off x="51054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las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886200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chica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muchacha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camisa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blusa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chaqueta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camiseta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4572000" y="381000"/>
            <a:ext cx="4572000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amiga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señora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casa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puerta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ventana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computadora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Nouns ending in -e (like </a:t>
            </a:r>
            <a:r>
              <a:rPr lang="es-ES" sz="4800">
                <a:solidFill>
                  <a:srgbClr val="FFFF00"/>
                </a:solidFill>
              </a:rPr>
              <a:t>hombre</a:t>
            </a:r>
            <a:r>
              <a:rPr lang="es-ES" sz="4800">
                <a:solidFill>
                  <a:srgbClr val="FFFF99"/>
                </a:solidFill>
              </a:rPr>
              <a:t>) or a consonant (like </a:t>
            </a:r>
            <a:r>
              <a:rPr lang="es-ES" sz="4800">
                <a:solidFill>
                  <a:srgbClr val="FFFF00"/>
                </a:solidFill>
              </a:rPr>
              <a:t>mujer</a:t>
            </a:r>
            <a:r>
              <a:rPr lang="es-ES" sz="4800">
                <a:solidFill>
                  <a:srgbClr val="FFFF99"/>
                </a:solidFill>
              </a:rPr>
              <a:t>) can be either masculine or feminine and must be learning individually.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9933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8" name="Comment 10"/>
          <p:cNvSpPr>
            <a:spLocks noChangeArrowheads="1"/>
          </p:cNvSpPr>
          <p:nvPr/>
        </p:nvSpPr>
        <p:spPr bwMode="auto">
          <a:xfrm>
            <a:off x="5105400" y="5029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3733800" cy="741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hombre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señor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suéter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calcetín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parque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 restaurante</a:t>
            </a:r>
          </a:p>
          <a:p>
            <a:pPr>
              <a:spcBef>
                <a:spcPct val="50000"/>
              </a:spcBef>
            </a:pP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4572000" y="381000"/>
            <a:ext cx="41910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mujer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clase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televisión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una ventana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What is the plural form of these words?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un perro     un zapato     un amigo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0445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9" name="Cloud"/>
          <p:cNvSpPr>
            <a:spLocks noChangeAspect="1" noEditPoints="1" noChangeArrowheads="1"/>
          </p:cNvSpPr>
          <p:nvPr/>
        </p:nvSpPr>
        <p:spPr bwMode="auto">
          <a:xfrm>
            <a:off x="-3200400" y="2514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unos perros</a:t>
            </a:r>
          </a:p>
        </p:txBody>
      </p:sp>
      <p:sp>
        <p:nvSpPr>
          <p:cNvPr id="104460" name="Cloud"/>
          <p:cNvSpPr>
            <a:spLocks noChangeAspect="1" noEditPoints="1" noChangeArrowheads="1"/>
          </p:cNvSpPr>
          <p:nvPr/>
        </p:nvSpPr>
        <p:spPr bwMode="auto">
          <a:xfrm>
            <a:off x="-3200400" y="2514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unos zapatos</a:t>
            </a:r>
          </a:p>
        </p:txBody>
      </p:sp>
      <p:sp>
        <p:nvSpPr>
          <p:cNvPr id="104461" name="Cloud"/>
          <p:cNvSpPr>
            <a:spLocks noChangeAspect="1" noEditPoints="1" noChangeArrowheads="1"/>
          </p:cNvSpPr>
          <p:nvPr/>
        </p:nvSpPr>
        <p:spPr bwMode="auto">
          <a:xfrm>
            <a:off x="-3048000" y="2514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unos amigos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 animBg="1"/>
      <p:bldP spid="104460" grpId="0" animBg="1"/>
      <p:bldP spid="104461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458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What is the plural form of these words?</a:t>
            </a:r>
          </a:p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una casa     una blusa     una chica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3063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3064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3065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3066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3067" name="Cloud"/>
          <p:cNvSpPr>
            <a:spLocks noChangeAspect="1" noEditPoints="1" noChangeArrowheads="1"/>
          </p:cNvSpPr>
          <p:nvPr/>
        </p:nvSpPr>
        <p:spPr bwMode="auto">
          <a:xfrm>
            <a:off x="-2971800" y="2590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unas casas</a:t>
            </a:r>
          </a:p>
        </p:txBody>
      </p:sp>
      <p:sp>
        <p:nvSpPr>
          <p:cNvPr id="173068" name="Cloud"/>
          <p:cNvSpPr>
            <a:spLocks noChangeAspect="1" noEditPoints="1" noChangeArrowheads="1"/>
          </p:cNvSpPr>
          <p:nvPr/>
        </p:nvSpPr>
        <p:spPr bwMode="auto">
          <a:xfrm>
            <a:off x="-2971800" y="25908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unas blusas</a:t>
            </a:r>
          </a:p>
        </p:txBody>
      </p:sp>
      <p:sp>
        <p:nvSpPr>
          <p:cNvPr id="173069" name="Cloud"/>
          <p:cNvSpPr>
            <a:spLocks noChangeAspect="1" noEditPoints="1" noChangeArrowheads="1"/>
          </p:cNvSpPr>
          <p:nvPr/>
        </p:nvSpPr>
        <p:spPr bwMode="auto">
          <a:xfrm>
            <a:off x="-3124200" y="25146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s-ES" sz="3200">
                <a:latin typeface="Arial" charset="0"/>
              </a:rPr>
              <a:t>unas chicas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7" grpId="0" animBg="1"/>
      <p:bldP spid="173068" grpId="0" animBg="1"/>
      <p:bldP spid="173069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81000" y="0"/>
            <a:ext cx="84582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Remember the plural forms are translated in English by “some”.</a:t>
            </a:r>
            <a:r>
              <a:rPr lang="es-ES" sz="4800">
                <a:solidFill>
                  <a:srgbClr val="FFFF00"/>
                </a:solidFill>
              </a:rPr>
              <a:t> unas blusas </a:t>
            </a:r>
            <a:r>
              <a:rPr lang="es-ES" sz="4800">
                <a:solidFill>
                  <a:srgbClr val="FFFF99"/>
                </a:solidFill>
              </a:rPr>
              <a:t>(some blouses)</a:t>
            </a:r>
            <a:r>
              <a:rPr lang="es-ES" sz="4800">
                <a:solidFill>
                  <a:srgbClr val="FFFF00"/>
                </a:solidFill>
              </a:rPr>
              <a:t>      unas chicas </a:t>
            </a:r>
            <a:r>
              <a:rPr lang="es-ES" sz="4800">
                <a:solidFill>
                  <a:srgbClr val="FFFF99"/>
                </a:solidFill>
              </a:rPr>
              <a:t>(some girls) 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4087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88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89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90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amigo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5111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5112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5113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5114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amigo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6615" name="Comment 7"/>
          <p:cNvSpPr>
            <a:spLocks noChangeArrowheads="1"/>
          </p:cNvSpPr>
          <p:nvPr/>
        </p:nvSpPr>
        <p:spPr bwMode="auto">
          <a:xfrm>
            <a:off x="2286000" y="1600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661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661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661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hermano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76135" name="Comment 7"/>
          <p:cNvSpPr>
            <a:spLocks noChangeArrowheads="1"/>
          </p:cNvSpPr>
          <p:nvPr/>
        </p:nvSpPr>
        <p:spPr bwMode="auto">
          <a:xfrm>
            <a:off x="2590800" y="3886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6136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6137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6138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458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800">
                <a:solidFill>
                  <a:srgbClr val="FFFF99"/>
                </a:solidFill>
              </a:rPr>
              <a:t>¿Un / una / unos / unas?</a:t>
            </a:r>
          </a:p>
          <a:p>
            <a:pPr algn="ctr">
              <a:spcBef>
                <a:spcPct val="50000"/>
              </a:spcBef>
            </a:pPr>
            <a:r>
              <a:rPr lang="es-ES" sz="4800">
                <a:solidFill>
                  <a:srgbClr val="FFFF00"/>
                </a:solidFill>
              </a:rPr>
              <a:t>hermano</a:t>
            </a:r>
            <a:endParaRPr lang="es-ES" sz="4800">
              <a:solidFill>
                <a:srgbClr val="FFFF99"/>
              </a:solidFill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5146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singular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4953000" y="2971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plural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6096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masculine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334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>
                <a:solidFill>
                  <a:srgbClr val="FFFF99"/>
                </a:solidFill>
              </a:rPr>
              <a:t>feminine</a:t>
            </a:r>
          </a:p>
        </p:txBody>
      </p:sp>
      <p:sp>
        <p:nvSpPr>
          <p:cNvPr id="197639" name="Comment 7"/>
          <p:cNvSpPr>
            <a:spLocks noChangeArrowheads="1"/>
          </p:cNvSpPr>
          <p:nvPr/>
        </p:nvSpPr>
        <p:spPr bwMode="auto">
          <a:xfrm>
            <a:off x="2057400" y="15240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7640" name="Comment 8"/>
          <p:cNvSpPr>
            <a:spLocks noChangeArrowheads="1"/>
          </p:cNvSpPr>
          <p:nvPr/>
        </p:nvSpPr>
        <p:spPr bwMode="auto">
          <a:xfrm>
            <a:off x="2590800" y="5029200"/>
            <a:ext cx="1355725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7641" name="Comment 9"/>
          <p:cNvSpPr>
            <a:spLocks noChangeArrowheads="1"/>
          </p:cNvSpPr>
          <p:nvPr/>
        </p:nvSpPr>
        <p:spPr bwMode="auto">
          <a:xfrm>
            <a:off x="5105400" y="3886200"/>
            <a:ext cx="18288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unos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7642" name="Comment 10"/>
          <p:cNvSpPr>
            <a:spLocks noChangeArrowheads="1"/>
          </p:cNvSpPr>
          <p:nvPr/>
        </p:nvSpPr>
        <p:spPr bwMode="auto">
          <a:xfrm>
            <a:off x="5105400" y="5029200"/>
            <a:ext cx="1905000" cy="8334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800" b="1">
                <a:solidFill>
                  <a:srgbClr val="000000"/>
                </a:solidFill>
                <a:latin typeface="Arial" charset="0"/>
              </a:rPr>
              <a:t>unas</a:t>
            </a:r>
            <a:endParaRPr lang="es-ES" sz="16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127</TotalTime>
  <Words>3015</Words>
  <Application>Microsoft Office PowerPoint</Application>
  <PresentationFormat>On-screen Show (4:3)</PresentationFormat>
  <Paragraphs>1550</Paragraphs>
  <Slides>142</Slides>
  <Notes>142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142</vt:i4>
      </vt:variant>
    </vt:vector>
  </HeadingPairs>
  <TitlesOfParts>
    <vt:vector size="146" baseType="lpstr">
      <vt:lpstr>Times New Roman</vt:lpstr>
      <vt:lpstr>Arial</vt:lpstr>
      <vt:lpstr>Calibri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Slide 105</vt:lpstr>
      <vt:lpstr>Slide 106</vt:lpstr>
      <vt:lpstr>Slide 107</vt:lpstr>
      <vt:lpstr>Slide 108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Slide 116</vt:lpstr>
      <vt:lpstr>Slide 117</vt:lpstr>
      <vt:lpstr>Slide 118</vt:lpstr>
      <vt:lpstr>Slide 119</vt:lpstr>
      <vt:lpstr>Slide 120</vt:lpstr>
      <vt:lpstr>Slide 121</vt:lpstr>
      <vt:lpstr>Slide 122</vt:lpstr>
      <vt:lpstr>Slide 123</vt:lpstr>
      <vt:lpstr>Slide 124</vt:lpstr>
      <vt:lpstr>Slide 125</vt:lpstr>
      <vt:lpstr>Slide 126</vt:lpstr>
      <vt:lpstr>Slide 127</vt:lpstr>
      <vt:lpstr>Slide 128</vt:lpstr>
      <vt:lpstr>Slide 129</vt:lpstr>
      <vt:lpstr>Slide 130</vt:lpstr>
      <vt:lpstr>Slide 131</vt:lpstr>
      <vt:lpstr>Slide 132</vt:lpstr>
      <vt:lpstr>Slide 133</vt:lpstr>
      <vt:lpstr>Slide 134</vt:lpstr>
      <vt:lpstr>Slide 135</vt:lpstr>
      <vt:lpstr>Slide 136</vt:lpstr>
      <vt:lpstr>Slide 137</vt:lpstr>
      <vt:lpstr>Slide 138</vt:lpstr>
      <vt:lpstr>Slide 139</vt:lpstr>
      <vt:lpstr>Slide 140</vt:lpstr>
      <vt:lpstr>Slide 141</vt:lpstr>
      <vt:lpstr>Slide 142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Widergren</dc:creator>
  <cp:lastModifiedBy>aford</cp:lastModifiedBy>
  <cp:revision>5</cp:revision>
  <dcterms:created xsi:type="dcterms:W3CDTF">2002-10-02T09:54:24Z</dcterms:created>
  <dcterms:modified xsi:type="dcterms:W3CDTF">2012-09-17T15:23:55Z</dcterms:modified>
</cp:coreProperties>
</file>