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9" r:id="rId2"/>
    <p:sldMasterId id="2147483713" r:id="rId3"/>
  </p:sldMasterIdLst>
  <p:notesMasterIdLst>
    <p:notesMasterId r:id="rId23"/>
  </p:notesMasterIdLst>
  <p:handoutMasterIdLst>
    <p:handoutMasterId r:id="rId24"/>
  </p:handoutMasterIdLst>
  <p:sldIdLst>
    <p:sldId id="256" r:id="rId4"/>
    <p:sldId id="319" r:id="rId5"/>
    <p:sldId id="320" r:id="rId6"/>
    <p:sldId id="321" r:id="rId7"/>
    <p:sldId id="262" r:id="rId8"/>
    <p:sldId id="274" r:id="rId9"/>
    <p:sldId id="309" r:id="rId10"/>
    <p:sldId id="311" r:id="rId11"/>
    <p:sldId id="312" r:id="rId12"/>
    <p:sldId id="308" r:id="rId13"/>
    <p:sldId id="318" r:id="rId14"/>
    <p:sldId id="322" r:id="rId15"/>
    <p:sldId id="317" r:id="rId16"/>
    <p:sldId id="292" r:id="rId17"/>
    <p:sldId id="285" r:id="rId18"/>
    <p:sldId id="258" r:id="rId19"/>
    <p:sldId id="286" r:id="rId20"/>
    <p:sldId id="272" r:id="rId21"/>
    <p:sldId id="316" r:id="rId22"/>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600"/>
    <a:srgbClr val="0078D2"/>
    <a:srgbClr val="F99901"/>
    <a:srgbClr val="BB946D"/>
    <a:srgbClr val="FF00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3140" autoAdjust="0"/>
  </p:normalViewPr>
  <p:slideViewPr>
    <p:cSldViewPr>
      <p:cViewPr varScale="1">
        <p:scale>
          <a:sx n="106" d="100"/>
          <a:sy n="106" d="100"/>
        </p:scale>
        <p:origin x="11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196" y="-102"/>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dirty="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atin typeface="Arial" charset="0"/>
                <a:cs typeface="Arial" charset="0"/>
              </a:defRPr>
            </a:lvl1pPr>
          </a:lstStyle>
          <a:p>
            <a:pPr>
              <a:defRPr/>
            </a:pPr>
            <a:fld id="{E74119A7-F528-424A-B7C3-59F10B458F4D}" type="datetimeFigureOut">
              <a:rPr lang="en-US"/>
              <a:pPr>
                <a:defRPr/>
              </a:pPr>
              <a:t>3/7/2016</a:t>
            </a:fld>
            <a:endParaRPr lang="en-US" dirty="0"/>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dirty="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atin typeface="Arial" charset="0"/>
                <a:cs typeface="Arial" charset="0"/>
              </a:defRPr>
            </a:lvl1pPr>
          </a:lstStyle>
          <a:p>
            <a:pPr>
              <a:defRPr/>
            </a:pPr>
            <a:fld id="{034418C3-583A-40DB-807F-59FAB12029A0}" type="slidenum">
              <a:rPr lang="en-US"/>
              <a:pPr>
                <a:defRPr/>
              </a:pPr>
              <a:t>‹#›</a:t>
            </a:fld>
            <a:endParaRPr lang="en-US" dirty="0"/>
          </a:p>
        </p:txBody>
      </p:sp>
    </p:spTree>
    <p:extLst>
      <p:ext uri="{BB962C8B-B14F-4D97-AF65-F5344CB8AC3E}">
        <p14:creationId xmlns:p14="http://schemas.microsoft.com/office/powerpoint/2010/main" val="3487082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fontAlgn="auto">
              <a:spcBef>
                <a:spcPts val="0"/>
              </a:spcBef>
              <a:spcAft>
                <a:spcPts val="0"/>
              </a:spcAft>
              <a:defRPr sz="1200">
                <a:latin typeface="+mn-lt"/>
                <a:cs typeface="+mn-cs"/>
              </a:defRPr>
            </a:lvl1pPr>
          </a:lstStyle>
          <a:p>
            <a:pPr>
              <a:defRPr/>
            </a:pPr>
            <a:fld id="{F602DF04-AAF6-4414-9F0C-7AE0FD85A4E5}" type="datetimeFigureOut">
              <a:rPr lang="en-US"/>
              <a:pPr>
                <a:defRPr/>
              </a:pPr>
              <a:t>3/7/2016</a:t>
            </a:fld>
            <a:endParaRPr 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fontAlgn="auto">
              <a:spcBef>
                <a:spcPts val="0"/>
              </a:spcBef>
              <a:spcAft>
                <a:spcPts val="0"/>
              </a:spcAft>
              <a:defRPr sz="1200">
                <a:latin typeface="+mn-lt"/>
                <a:cs typeface="+mn-cs"/>
              </a:defRPr>
            </a:lvl1pPr>
          </a:lstStyle>
          <a:p>
            <a:pPr>
              <a:defRPr/>
            </a:pPr>
            <a:fld id="{06A866C1-B7FD-4384-AB20-390B48BD4090}" type="slidenum">
              <a:rPr lang="en-US"/>
              <a:pPr>
                <a:defRPr/>
              </a:pPr>
              <a:t>‹#›</a:t>
            </a:fld>
            <a:endParaRPr lang="en-US" dirty="0"/>
          </a:p>
        </p:txBody>
      </p:sp>
    </p:spTree>
    <p:extLst>
      <p:ext uri="{BB962C8B-B14F-4D97-AF65-F5344CB8AC3E}">
        <p14:creationId xmlns:p14="http://schemas.microsoft.com/office/powerpoint/2010/main" val="459878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xplorica.com/resources/videos.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63529" lvl="1" indent="-194002" eaLnBrk="1" fontAlgn="auto" hangingPunct="1">
              <a:spcAft>
                <a:spcPts val="0"/>
              </a:spcAft>
              <a:buClr>
                <a:schemeClr val="bg1">
                  <a:lumMod val="50000"/>
                </a:schemeClr>
              </a:buClr>
              <a:defRPr/>
            </a:pPr>
            <a:r>
              <a:rPr lang="en-US" b="1" u="sng" dirty="0" smtClean="0"/>
              <a:t>Details on Trip Mate</a:t>
            </a:r>
          </a:p>
          <a:p>
            <a:pPr marL="563529" lvl="1" indent="-194002" eaLnBrk="1" fontAlgn="auto" hangingPunct="1">
              <a:spcAft>
                <a:spcPts val="0"/>
              </a:spcAft>
              <a:buClr>
                <a:schemeClr val="bg1">
                  <a:lumMod val="50000"/>
                </a:schemeClr>
              </a:buClr>
              <a:buFont typeface="Lucida Grande"/>
              <a:buChar char="›"/>
              <a:defRPr/>
            </a:pPr>
            <a:r>
              <a:rPr lang="en-US" dirty="0" smtClean="0"/>
              <a:t>A traveler’s injury, sickness, or death of an immediate family member.</a:t>
            </a:r>
          </a:p>
          <a:p>
            <a:pPr marL="563529" lvl="1" indent="-194002" eaLnBrk="1" fontAlgn="auto" hangingPunct="1">
              <a:spcAft>
                <a:spcPts val="0"/>
              </a:spcAft>
              <a:buClr>
                <a:schemeClr val="bg1">
                  <a:lumMod val="50000"/>
                </a:schemeClr>
              </a:buClr>
              <a:buFont typeface="Lucida Grande"/>
              <a:buChar char="›"/>
              <a:defRPr/>
            </a:pPr>
            <a:r>
              <a:rPr lang="en-US" dirty="0" smtClean="0"/>
              <a:t>Theft of passport or visas.</a:t>
            </a:r>
          </a:p>
          <a:p>
            <a:pPr marL="563529" lvl="1" indent="-194002" eaLnBrk="1" fontAlgn="auto" hangingPunct="1">
              <a:spcAft>
                <a:spcPts val="0"/>
              </a:spcAft>
              <a:buClr>
                <a:schemeClr val="bg1">
                  <a:lumMod val="50000"/>
                </a:schemeClr>
              </a:buClr>
              <a:buFont typeface="Lucida Grande"/>
              <a:buChar char="›"/>
              <a:defRPr/>
            </a:pPr>
            <a:r>
              <a:rPr lang="en-US" dirty="0" smtClean="0"/>
              <a:t>Flight cancellations or trip interruptions due to covered reasons such as sickness, injury, or death.</a:t>
            </a:r>
          </a:p>
          <a:p>
            <a:pPr marL="563529" lvl="1" indent="-194002" eaLnBrk="1" fontAlgn="auto" hangingPunct="1">
              <a:spcAft>
                <a:spcPts val="0"/>
              </a:spcAft>
              <a:buClr>
                <a:schemeClr val="bg1">
                  <a:lumMod val="50000"/>
                </a:schemeClr>
              </a:buClr>
              <a:buFont typeface="Lucida Grande"/>
              <a:buChar char="›"/>
              <a:defRPr/>
            </a:pPr>
            <a:r>
              <a:rPr lang="en-US" dirty="0" smtClean="0"/>
              <a:t>Trip cancellation or trip interruption due to </a:t>
            </a:r>
            <a:br>
              <a:rPr lang="en-US" dirty="0" smtClean="0"/>
            </a:br>
            <a:r>
              <a:rPr lang="en-US" dirty="0" smtClean="0"/>
              <a:t>terrorist acts</a:t>
            </a:r>
          </a:p>
          <a:p>
            <a:pPr eaLnBrk="1" hangingPunct="1">
              <a:defRPr/>
            </a:pPr>
            <a:endParaRPr lang="en-US" dirty="0" smtClean="0">
              <a:latin typeface="Verdana" pitchFamily="34" charset="0"/>
              <a:cs typeface="Verdana" pitchFamily="34" charset="0"/>
            </a:endParaRPr>
          </a:p>
          <a:p>
            <a:pPr eaLnBrk="1" hangingPunct="1">
              <a:defRPr/>
            </a:pPr>
            <a:r>
              <a:rPr lang="en-US" dirty="0" smtClean="0">
                <a:latin typeface="Verdana" pitchFamily="34" charset="0"/>
                <a:cs typeface="Verdana" pitchFamily="34" charset="0"/>
              </a:rPr>
              <a:t>Explorica’s Travel Protection Plan </a:t>
            </a:r>
            <a:r>
              <a:rPr lang="en-US" b="1" i="1" dirty="0" smtClean="0">
                <a:latin typeface="Verdana" pitchFamily="34" charset="0"/>
                <a:cs typeface="Verdana" pitchFamily="34" charset="0"/>
              </a:rPr>
              <a:t>PLUS</a:t>
            </a:r>
            <a:r>
              <a:rPr lang="en-US" b="1" dirty="0" smtClean="0">
                <a:latin typeface="Verdana" pitchFamily="34" charset="0"/>
                <a:cs typeface="Verdana" pitchFamily="34" charset="0"/>
              </a:rPr>
              <a:t> </a:t>
            </a:r>
            <a:r>
              <a:rPr lang="en-US" dirty="0" smtClean="0">
                <a:latin typeface="Verdana" pitchFamily="34" charset="0"/>
                <a:cs typeface="Verdana" pitchFamily="34" charset="0"/>
              </a:rPr>
              <a:t> includes “Cancel For Any Reason Benefit”</a:t>
            </a:r>
          </a:p>
          <a:p>
            <a:pPr lvl="1" eaLnBrk="1" hangingPunct="1">
              <a:defRPr/>
            </a:pPr>
            <a:r>
              <a:rPr lang="en-US" dirty="0" smtClean="0">
                <a:latin typeface="Verdana" pitchFamily="34" charset="0"/>
                <a:cs typeface="Verdana" pitchFamily="34" charset="0"/>
              </a:rPr>
              <a:t>Allows travelers to cancel their tour for any reason up to two days before departure and receive most of their tour fee back in cash. That means recent events such as the Ash Cloud and the H1N1 outbreak were covered under our plan.</a:t>
            </a:r>
          </a:p>
          <a:p>
            <a:pPr>
              <a:defRPr/>
            </a:pPr>
            <a:endParaRPr lang="en-US" dirty="0"/>
          </a:p>
        </p:txBody>
      </p:sp>
      <p:sp>
        <p:nvSpPr>
          <p:cNvPr id="4" name="Slide Number Placeholder 3"/>
          <p:cNvSpPr>
            <a:spLocks noGrp="1"/>
          </p:cNvSpPr>
          <p:nvPr>
            <p:ph type="sldNum" sz="quarter" idx="5"/>
          </p:nvPr>
        </p:nvSpPr>
        <p:spPr/>
        <p:txBody>
          <a:bodyPr/>
          <a:lstStyle/>
          <a:p>
            <a:pPr>
              <a:defRPr/>
            </a:pPr>
            <a:fld id="{EAC7FB94-C152-4907-8A5B-83B55EC43ADD}" type="slidenum">
              <a:rPr lang="en-US" smtClean="0"/>
              <a:pPr>
                <a:defRPr/>
              </a:pPr>
              <a:t>8</a:t>
            </a:fld>
            <a:endParaRPr lang="en-US" dirty="0"/>
          </a:p>
        </p:txBody>
      </p:sp>
    </p:spTree>
    <p:extLst>
      <p:ext uri="{BB962C8B-B14F-4D97-AF65-F5344CB8AC3E}">
        <p14:creationId xmlns:p14="http://schemas.microsoft.com/office/powerpoint/2010/main" val="352685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63529" lvl="1" indent="-194002" eaLnBrk="1" fontAlgn="auto" hangingPunct="1">
              <a:spcAft>
                <a:spcPts val="0"/>
              </a:spcAft>
              <a:buClr>
                <a:schemeClr val="bg1">
                  <a:lumMod val="50000"/>
                </a:schemeClr>
              </a:buClr>
              <a:defRPr/>
            </a:pPr>
            <a:r>
              <a:rPr lang="en-US" b="1" u="sng" dirty="0" smtClean="0"/>
              <a:t>Details on Trip Mate</a:t>
            </a:r>
          </a:p>
          <a:p>
            <a:pPr marL="563529" lvl="1" indent="-194002" eaLnBrk="1" fontAlgn="auto" hangingPunct="1">
              <a:spcAft>
                <a:spcPts val="0"/>
              </a:spcAft>
              <a:buClr>
                <a:schemeClr val="bg1">
                  <a:lumMod val="50000"/>
                </a:schemeClr>
              </a:buClr>
              <a:buFont typeface="Lucida Grande"/>
              <a:buChar char="›"/>
              <a:defRPr/>
            </a:pPr>
            <a:r>
              <a:rPr lang="en-US" dirty="0" smtClean="0"/>
              <a:t>A traveler’s injury, sickness, or death of an immediate family member.</a:t>
            </a:r>
          </a:p>
          <a:p>
            <a:pPr marL="563529" lvl="1" indent="-194002" eaLnBrk="1" fontAlgn="auto" hangingPunct="1">
              <a:spcAft>
                <a:spcPts val="0"/>
              </a:spcAft>
              <a:buClr>
                <a:schemeClr val="bg1">
                  <a:lumMod val="50000"/>
                </a:schemeClr>
              </a:buClr>
              <a:buFont typeface="Lucida Grande"/>
              <a:buChar char="›"/>
              <a:defRPr/>
            </a:pPr>
            <a:r>
              <a:rPr lang="en-US" dirty="0" smtClean="0"/>
              <a:t>Theft of passport or visas.</a:t>
            </a:r>
          </a:p>
          <a:p>
            <a:pPr marL="563529" lvl="1" indent="-194002" eaLnBrk="1" fontAlgn="auto" hangingPunct="1">
              <a:spcAft>
                <a:spcPts val="0"/>
              </a:spcAft>
              <a:buClr>
                <a:schemeClr val="bg1">
                  <a:lumMod val="50000"/>
                </a:schemeClr>
              </a:buClr>
              <a:buFont typeface="Lucida Grande"/>
              <a:buChar char="›"/>
              <a:defRPr/>
            </a:pPr>
            <a:r>
              <a:rPr lang="en-US" dirty="0" smtClean="0"/>
              <a:t>Flight cancellations or trip interruptions due to covered reasons such as sickness, injury, or death.</a:t>
            </a:r>
          </a:p>
          <a:p>
            <a:pPr marL="563529" lvl="1" indent="-194002" eaLnBrk="1" fontAlgn="auto" hangingPunct="1">
              <a:spcAft>
                <a:spcPts val="0"/>
              </a:spcAft>
              <a:buClr>
                <a:schemeClr val="bg1">
                  <a:lumMod val="50000"/>
                </a:schemeClr>
              </a:buClr>
              <a:buFont typeface="Lucida Grande"/>
              <a:buChar char="›"/>
              <a:defRPr/>
            </a:pPr>
            <a:r>
              <a:rPr lang="en-US" dirty="0" smtClean="0"/>
              <a:t>Trip cancellation or trip interruption due to </a:t>
            </a:r>
            <a:br>
              <a:rPr lang="en-US" dirty="0" smtClean="0"/>
            </a:br>
            <a:r>
              <a:rPr lang="en-US" dirty="0" smtClean="0"/>
              <a:t>terrorist acts</a:t>
            </a:r>
          </a:p>
          <a:p>
            <a:pPr eaLnBrk="1" hangingPunct="1">
              <a:defRPr/>
            </a:pPr>
            <a:endParaRPr lang="en-US" dirty="0" smtClean="0">
              <a:latin typeface="Verdana" pitchFamily="34" charset="0"/>
              <a:cs typeface="Verdana" pitchFamily="34" charset="0"/>
            </a:endParaRPr>
          </a:p>
          <a:p>
            <a:pPr eaLnBrk="1" hangingPunct="1">
              <a:defRPr/>
            </a:pPr>
            <a:r>
              <a:rPr lang="en-US" dirty="0" smtClean="0">
                <a:latin typeface="Verdana" pitchFamily="34" charset="0"/>
                <a:cs typeface="Verdana" pitchFamily="34" charset="0"/>
              </a:rPr>
              <a:t>Explorica’s Travel Protection </a:t>
            </a:r>
            <a:r>
              <a:rPr lang="en-US" b="1" i="1" dirty="0" smtClean="0">
                <a:latin typeface="Verdana" pitchFamily="34" charset="0"/>
                <a:cs typeface="Verdana" pitchFamily="34" charset="0"/>
              </a:rPr>
              <a:t>PLUS</a:t>
            </a:r>
            <a:r>
              <a:rPr lang="en-US" dirty="0" smtClean="0">
                <a:latin typeface="Verdana" pitchFamily="34" charset="0"/>
                <a:cs typeface="Verdana" pitchFamily="34" charset="0"/>
              </a:rPr>
              <a:t> includes “Cancel For Any Reason Benefit”</a:t>
            </a:r>
          </a:p>
          <a:p>
            <a:pPr lvl="1" eaLnBrk="1" hangingPunct="1">
              <a:defRPr/>
            </a:pPr>
            <a:r>
              <a:rPr lang="en-US" dirty="0" smtClean="0">
                <a:latin typeface="Verdana" pitchFamily="34" charset="0"/>
                <a:cs typeface="Verdana" pitchFamily="34" charset="0"/>
              </a:rPr>
              <a:t>Allows travelers to cancel their tour for any reason up to two days before departure and receive most of their tour fee back in cash. That means recent events such as the Ash Cloud and the H1N1 outbreak were covered under our plan.</a:t>
            </a:r>
          </a:p>
          <a:p>
            <a:pPr>
              <a:defRPr/>
            </a:pPr>
            <a:endParaRPr lang="en-US" dirty="0"/>
          </a:p>
        </p:txBody>
      </p:sp>
      <p:sp>
        <p:nvSpPr>
          <p:cNvPr id="4" name="Slide Number Placeholder 3"/>
          <p:cNvSpPr>
            <a:spLocks noGrp="1"/>
          </p:cNvSpPr>
          <p:nvPr>
            <p:ph type="sldNum" sz="quarter" idx="5"/>
          </p:nvPr>
        </p:nvSpPr>
        <p:spPr/>
        <p:txBody>
          <a:bodyPr/>
          <a:lstStyle/>
          <a:p>
            <a:pPr>
              <a:defRPr/>
            </a:pPr>
            <a:fld id="{60166DA8-B252-4E44-BB0B-1AAE92A6E270}" type="slidenum">
              <a:rPr lang="en-US" smtClean="0"/>
              <a:pPr>
                <a:defRPr/>
              </a:pPr>
              <a:t>9</a:t>
            </a:fld>
            <a:endParaRPr lang="en-US" dirty="0"/>
          </a:p>
        </p:txBody>
      </p:sp>
    </p:spTree>
    <p:extLst>
      <p:ext uri="{BB962C8B-B14F-4D97-AF65-F5344CB8AC3E}">
        <p14:creationId xmlns:p14="http://schemas.microsoft.com/office/powerpoint/2010/main" val="217694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1BE88EB-F1DE-4AF9-A142-70F1EE0E9FCE}" type="slidenum">
              <a:rPr lang="en-US" smtClean="0"/>
              <a:pPr>
                <a:defRPr/>
              </a:pPr>
              <a:t>11</a:t>
            </a:fld>
            <a:endParaRPr lang="en-US" dirty="0"/>
          </a:p>
        </p:txBody>
      </p:sp>
    </p:spTree>
    <p:extLst>
      <p:ext uri="{BB962C8B-B14F-4D97-AF65-F5344CB8AC3E}">
        <p14:creationId xmlns:p14="http://schemas.microsoft.com/office/powerpoint/2010/main" val="302661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defTabSz="461909" eaLnBrk="1" hangingPunct="1">
              <a:spcBef>
                <a:spcPct val="0"/>
              </a:spcBef>
            </a:pPr>
            <a:r>
              <a:rPr lang="en-US" dirty="0" smtClean="0"/>
              <a:t>Travelers get their own individual Explorica accounts with username and passwords.  The search engine let’s you find quick and easy answers to your questions.  Everything you could need is online.</a:t>
            </a:r>
          </a:p>
          <a:p>
            <a:pPr defTabSz="461909"/>
            <a:endParaRPr lang="en-US" dirty="0" smtClean="0"/>
          </a:p>
        </p:txBody>
      </p:sp>
      <p:sp>
        <p:nvSpPr>
          <p:cNvPr id="4" name="Slide Number Placeholder 3"/>
          <p:cNvSpPr>
            <a:spLocks noGrp="1"/>
          </p:cNvSpPr>
          <p:nvPr>
            <p:ph type="sldNum" sz="quarter" idx="5"/>
          </p:nvPr>
        </p:nvSpPr>
        <p:spPr/>
        <p:txBody>
          <a:bodyPr/>
          <a:lstStyle/>
          <a:p>
            <a:pPr>
              <a:defRPr/>
            </a:pPr>
            <a:fld id="{700E230F-9769-47E0-A072-9D0BAC89F7EB}" type="slidenum">
              <a:rPr lang="en-US" smtClean="0"/>
              <a:pPr>
                <a:defRPr/>
              </a:pPr>
              <a:t>15</a:t>
            </a:fld>
            <a:endParaRPr lang="en-US" dirty="0"/>
          </a:p>
        </p:txBody>
      </p:sp>
    </p:spTree>
    <p:extLst>
      <p:ext uri="{BB962C8B-B14F-4D97-AF65-F5344CB8AC3E}">
        <p14:creationId xmlns:p14="http://schemas.microsoft.com/office/powerpoint/2010/main" val="8576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C8AE9B-EC5A-4980-AF89-B5A723CFC12E}" type="slidenum">
              <a:rPr lang="en-US" smtClean="0"/>
              <a:pPr fontAlgn="base">
                <a:spcBef>
                  <a:spcPct val="0"/>
                </a:spcBef>
                <a:spcAft>
                  <a:spcPct val="0"/>
                </a:spcAft>
                <a:defRPr/>
              </a:pPr>
              <a:t>16</a:t>
            </a:fld>
            <a:endParaRPr lang="en-US" dirty="0" smtClean="0"/>
          </a:p>
        </p:txBody>
      </p:sp>
    </p:spTree>
    <p:extLst>
      <p:ext uri="{BB962C8B-B14F-4D97-AF65-F5344CB8AC3E}">
        <p14:creationId xmlns:p14="http://schemas.microsoft.com/office/powerpoint/2010/main" val="95319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defTabSz="461909" eaLnBrk="1" hangingPunct="1">
              <a:spcBef>
                <a:spcPct val="0"/>
              </a:spcBef>
            </a:pPr>
            <a:r>
              <a:rPr lang="en-US" b="1" u="sng" dirty="0" smtClean="0"/>
              <a:t>Image: Video</a:t>
            </a:r>
            <a:r>
              <a:rPr lang="en-US" dirty="0" smtClean="0"/>
              <a:t>. Remember to make sure the </a:t>
            </a:r>
            <a:r>
              <a:rPr lang="en-US" dirty="0" err="1" smtClean="0"/>
              <a:t>powerpoint</a:t>
            </a:r>
            <a:r>
              <a:rPr lang="en-US" dirty="0" smtClean="0"/>
              <a:t> is in slideshow mode to show the video. Just click the play button.  Video is 4 minutes   </a:t>
            </a:r>
            <a:r>
              <a:rPr lang="en-US" dirty="0" smtClean="0">
                <a:latin typeface="Verdana" pitchFamily="34" charset="0"/>
                <a:ea typeface="Verdana" pitchFamily="34" charset="0"/>
                <a:cs typeface="Verdana" pitchFamily="34" charset="0"/>
                <a:hlinkClick r:id="rId3"/>
              </a:rPr>
              <a:t>http://www.explorica.com/resources/videos.aspx</a:t>
            </a:r>
            <a:r>
              <a:rPr lang="en-US" dirty="0" smtClean="0">
                <a:latin typeface="Verdana" pitchFamily="34" charset="0"/>
                <a:ea typeface="Verdana" pitchFamily="34" charset="0"/>
                <a:cs typeface="Verdana" pitchFamily="34" charset="0"/>
              </a:rPr>
              <a:t> </a:t>
            </a:r>
          </a:p>
          <a:p>
            <a:pPr defTabSz="461909"/>
            <a:endParaRPr lang="en-US" dirty="0" smtClean="0"/>
          </a:p>
        </p:txBody>
      </p:sp>
      <p:sp>
        <p:nvSpPr>
          <p:cNvPr id="4" name="Slide Number Placeholder 3"/>
          <p:cNvSpPr>
            <a:spLocks noGrp="1"/>
          </p:cNvSpPr>
          <p:nvPr>
            <p:ph type="sldNum" sz="quarter" idx="5"/>
          </p:nvPr>
        </p:nvSpPr>
        <p:spPr/>
        <p:txBody>
          <a:bodyPr/>
          <a:lstStyle/>
          <a:p>
            <a:pPr>
              <a:defRPr/>
            </a:pPr>
            <a:fld id="{A47C44AF-DD9B-44FA-887C-D744E94CC5F4}" type="slidenum">
              <a:rPr lang="en-US" smtClean="0"/>
              <a:pPr>
                <a:defRPr/>
              </a:pPr>
              <a:t>17</a:t>
            </a:fld>
            <a:endParaRPr lang="en-US" dirty="0"/>
          </a:p>
        </p:txBody>
      </p:sp>
    </p:spTree>
    <p:extLst>
      <p:ext uri="{BB962C8B-B14F-4D97-AF65-F5344CB8AC3E}">
        <p14:creationId xmlns:p14="http://schemas.microsoft.com/office/powerpoint/2010/main" val="2057325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AFA830-0C5D-4524-9929-214557484468}"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B73341-5B46-41B3-8B28-317D358521F2}" type="slidenum">
              <a:rPr lang="en-US"/>
              <a:pPr>
                <a:defRPr/>
              </a:pPr>
              <a:t>‹#›</a:t>
            </a:fld>
            <a:endParaRPr lang="en-US" dirty="0"/>
          </a:p>
        </p:txBody>
      </p:sp>
      <p:pic>
        <p:nvPicPr>
          <p:cNvPr id="7"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6C9821-B590-436A-BE27-AE841FF95007}"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E3FD8E-ECAA-47CA-A260-FF761A4AD637}" type="slidenum">
              <a:rPr lang="en-US"/>
              <a:pPr>
                <a:defRPr/>
              </a:pPr>
              <a:t>‹#›</a:t>
            </a:fld>
            <a:endParaRPr lang="en-US" dirty="0"/>
          </a:p>
        </p:txBody>
      </p:sp>
      <p:pic>
        <p:nvPicPr>
          <p:cNvPr id="7"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90607F-42EE-4670-AFB9-7C9BF1410B4E}"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2D9FB-A94E-452C-A150-81BE1CEB05FC}" type="slidenum">
              <a:rPr lang="en-US"/>
              <a:pPr>
                <a:defRPr/>
              </a:pPr>
              <a:t>‹#›</a:t>
            </a:fld>
            <a:endParaRPr lang="en-US" dirty="0"/>
          </a:p>
        </p:txBody>
      </p:sp>
      <p:pic>
        <p:nvPicPr>
          <p:cNvPr id="7"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B1399244-2014-43B4-ACA1-535818122D97}"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dirty="0">
                <a:solidFill>
                  <a:srgbClr val="F99901"/>
                </a:solidFill>
                <a:latin typeface="Verdana"/>
                <a:cs typeface="Verdana"/>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CCE98377-AF04-4B26-84A4-B4D950F73F69}"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dirty="0">
                <a:solidFill>
                  <a:srgbClr val="F99901"/>
                </a:solidFill>
                <a:latin typeface="Verdana"/>
                <a:cs typeface="Verdana"/>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1DB57390-E597-48AA-AD16-4FED91FB182C}"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dirty="0">
                <a:solidFill>
                  <a:srgbClr val="F99901"/>
                </a:solidFill>
                <a:latin typeface="Verdana"/>
                <a:cs typeface="Verdana"/>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D85D7C9B-4A2F-4BDC-996B-5D7739DD9F48}"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dirty="0">
                <a:solidFill>
                  <a:srgbClr val="F99901"/>
                </a:solidFill>
                <a:latin typeface="Verdana"/>
                <a:cs typeface="Verdana"/>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6" name="Content Placeholder 15"/>
          <p:cNvSpPr>
            <a:spLocks noGrp="1"/>
          </p:cNvSpPr>
          <p:nvPr>
            <p:ph sz="quarter" idx="10"/>
          </p:nvPr>
        </p:nvSpPr>
        <p:spPr>
          <a:xfrm>
            <a:off x="3171664" y="1366348"/>
            <a:ext cx="5515136" cy="4890121"/>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Picture Placeholder 26"/>
          <p:cNvSpPr>
            <a:spLocks noGrp="1" noChangeAspect="1"/>
          </p:cNvSpPr>
          <p:nvPr>
            <p:ph type="pic" sz="quarter" idx="12"/>
          </p:nvPr>
        </p:nvSpPr>
        <p:spPr>
          <a:xfrm>
            <a:off x="428464" y="1487559"/>
            <a:ext cx="2743200" cy="3660633"/>
          </a:xfrm>
          <a:prstGeom prst="rect">
            <a:avLst/>
          </a:prstGeom>
        </p:spPr>
        <p:txBody>
          <a:bodyPr/>
          <a:lstStyle/>
          <a:p>
            <a:pPr lvl="0"/>
            <a:r>
              <a:rPr lang="en-US" noProof="0" dirty="0" smtClean="0"/>
              <a:t>Click icon to add picture</a:t>
            </a:r>
            <a:endParaRPr lang="en-US" noProof="0" dirty="0"/>
          </a:p>
        </p:txBody>
      </p:sp>
      <p:sp>
        <p:nvSpPr>
          <p:cNvPr id="5" name="Slide Number Placeholder 5"/>
          <p:cNvSpPr>
            <a:spLocks noGrp="1"/>
          </p:cNvSpPr>
          <p:nvPr>
            <p:ph type="sldNum" sz="quarter" idx="13"/>
          </p:nvPr>
        </p:nvSpPr>
        <p:spPr>
          <a:xfrm>
            <a:off x="8278813" y="6356350"/>
            <a:ext cx="407987" cy="365125"/>
          </a:xfrm>
        </p:spPr>
        <p:txBody>
          <a:bodyPr/>
          <a:lstStyle>
            <a:lvl1pPr algn="r">
              <a:defRPr sz="700">
                <a:solidFill>
                  <a:schemeClr val="tx1">
                    <a:tint val="75000"/>
                  </a:schemeClr>
                </a:solidFill>
                <a:latin typeface="Verdana"/>
                <a:cs typeface="Verdana"/>
              </a:defRPr>
            </a:lvl1pPr>
          </a:lstStyle>
          <a:p>
            <a:pPr>
              <a:defRPr/>
            </a:pPr>
            <a:fld id="{2153A0BF-C20F-4EE1-8933-4954F3A35D04}" type="slidenum">
              <a:rPr lang="en-US"/>
              <a:pPr>
                <a:defRPr/>
              </a:pPr>
              <a:t>‹#›</a:t>
            </a:fld>
            <a:endParaRPr lang="en-US" dirty="0"/>
          </a:p>
        </p:txBody>
      </p:sp>
      <p:sp>
        <p:nvSpPr>
          <p:cNvPr id="6" name="Footer Placeholder 4"/>
          <p:cNvSpPr>
            <a:spLocks noGrp="1"/>
          </p:cNvSpPr>
          <p:nvPr>
            <p:ph type="ftr" sz="quarter" idx="14"/>
          </p:nvPr>
        </p:nvSpPr>
        <p:spPr>
          <a:xfrm>
            <a:off x="5554663" y="6356350"/>
            <a:ext cx="2208212" cy="365125"/>
          </a:xfrm>
        </p:spPr>
        <p:txBody>
          <a:bodyPr/>
          <a:lstStyle>
            <a:lvl1pPr algn="r">
              <a:defRPr sz="900" b="0" i="0" dirty="0">
                <a:solidFill>
                  <a:srgbClr val="F99901"/>
                </a:solidFill>
                <a:latin typeface="Verdana"/>
                <a:cs typeface="Verdana"/>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1FBC1F6B-E714-48BB-A39C-B6C214B45A71}"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dirty="0">
                <a:solidFill>
                  <a:srgbClr val="F99901"/>
                </a:solidFill>
                <a:latin typeface="Verdana"/>
                <a:cs typeface="Verdana"/>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D77DB685-AA68-455B-AC19-4164BFBC1B85}"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dirty="0">
                <a:solidFill>
                  <a:srgbClr val="F99901"/>
                </a:solidFill>
                <a:latin typeface="Verdana"/>
                <a:cs typeface="Verdana"/>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3"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
        <p:nvSpPr>
          <p:cNvPr id="15" name="Content Placeholder 15"/>
          <p:cNvSpPr>
            <a:spLocks noGrp="1"/>
          </p:cNvSpPr>
          <p:nvPr>
            <p:ph sz="quarter" idx="11"/>
          </p:nvPr>
        </p:nvSpPr>
        <p:spPr>
          <a:xfrm>
            <a:off x="457200" y="1366348"/>
            <a:ext cx="8229600" cy="4890121"/>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8258175" y="6356350"/>
            <a:ext cx="428625" cy="365125"/>
          </a:xfrm>
        </p:spPr>
        <p:txBody>
          <a:bodyPr/>
          <a:lstStyle>
            <a:lvl1pPr algn="r">
              <a:defRPr sz="700">
                <a:solidFill>
                  <a:schemeClr val="tx1">
                    <a:tint val="75000"/>
                  </a:schemeClr>
                </a:solidFill>
              </a:defRPr>
            </a:lvl1pPr>
          </a:lstStyle>
          <a:p>
            <a:pPr>
              <a:defRPr/>
            </a:pPr>
            <a:fld id="{EAC067DE-CA87-4E84-AD14-8B3FCB2609E7}" type="slidenum">
              <a:rPr lang="en-US"/>
              <a:pPr>
                <a:defRPr/>
              </a:pPr>
              <a:t>‹#›</a:t>
            </a:fld>
            <a:endParaRPr lang="en-US" dirty="0"/>
          </a:p>
        </p:txBody>
      </p:sp>
      <p:sp>
        <p:nvSpPr>
          <p:cNvPr id="5" name="Footer Placeholder 4"/>
          <p:cNvSpPr>
            <a:spLocks noGrp="1"/>
          </p:cNvSpPr>
          <p:nvPr>
            <p:ph type="ftr" sz="quarter" idx="13"/>
          </p:nvPr>
        </p:nvSpPr>
        <p:spPr>
          <a:xfrm>
            <a:off x="5554663" y="6356350"/>
            <a:ext cx="2208212" cy="365125"/>
          </a:xfrm>
        </p:spPr>
        <p:txBody>
          <a:bodyPr/>
          <a:lstStyle>
            <a:lvl1pPr algn="r">
              <a:defRPr sz="900" b="0" i="0" dirty="0">
                <a:solidFill>
                  <a:srgbClr val="F99901"/>
                </a:solidFill>
                <a:latin typeface="Verdana"/>
                <a:cs typeface="Verdana"/>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749B77-51B6-4827-BE97-00611F5C67E2}"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8983C-66FA-4458-81BC-3C45D05D123E}" type="slidenum">
              <a:rPr lang="en-US"/>
              <a:pPr>
                <a:defRPr/>
              </a:pPr>
              <a:t>‹#›</a:t>
            </a:fld>
            <a:endParaRPr lang="en-US" dirty="0"/>
          </a:p>
        </p:txBody>
      </p:sp>
      <p:pic>
        <p:nvPicPr>
          <p:cNvPr id="7"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5420FA-61ED-4509-83FA-9C4AD557580A}"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EB69A0-4034-4514-BBB3-7ACBD093BFE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90914B-8619-4BF8-9244-24628B7D0283}"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CEF5DE-1F7A-4E01-94AE-06F9CF233CA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B63F5A-60A6-4B8D-8262-8B26D5DC04C6}"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0EBF7A-2495-4B7C-8D5B-CA4E391DB90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E8096E-3FF9-4C42-A40F-EE5407292647}" type="datetimeFigureOut">
              <a:rPr lang="en-US"/>
              <a:pPr>
                <a:defRPr/>
              </a:pPr>
              <a:t>3/7/2016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A02174-65A4-426A-9489-C511441AE7D7}"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861189-74F9-4429-813D-F2C1C68191EA}" type="datetimeFigureOut">
              <a:rPr lang="en-US"/>
              <a:pPr>
                <a:defRPr/>
              </a:pPr>
              <a:t>3/7/2016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B98039-174B-4908-8688-DB9A7B928E7E}"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E2FAD8-910F-4DDC-9FB2-2FC027C5BD0C}" type="datetimeFigureOut">
              <a:rPr lang="en-US"/>
              <a:pPr>
                <a:defRPr/>
              </a:pPr>
              <a:t>3/7/2016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59234D-5CE8-4A4A-9B02-5D2B8F8E6E75}"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93D768-5720-4F4E-A042-58014876E52A}" type="datetimeFigureOut">
              <a:rPr lang="en-US"/>
              <a:pPr>
                <a:defRPr/>
              </a:pPr>
              <a:t>3/7/2016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EFCBDA-993C-419C-B760-3F6EF285AE69}"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2EBA73-6459-4A1E-9260-BFE8E2E10602}" type="datetimeFigureOut">
              <a:rPr lang="en-US"/>
              <a:pPr>
                <a:defRPr/>
              </a:pPr>
              <a:t>3/7/2016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C80C9A-CAD0-4FE1-840F-068B8BF19ABF}"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0B4C30-F217-4098-BBC8-6D4452619109}" type="datetimeFigureOut">
              <a:rPr lang="en-US"/>
              <a:pPr>
                <a:defRPr/>
              </a:pPr>
              <a:t>3/7/2016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B646C0-70CA-4236-9E96-72ACEA762F81}"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BAB006-8D59-4642-9CC9-229D460BA52F}"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624C90-82B1-44E6-B45E-6D85DB3D05C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955F4A-05DA-4FC1-A37B-F3210FF0BA99}"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48A6BC-7350-4390-8610-5B64EEC8CF83}" type="slidenum">
              <a:rPr lang="en-US"/>
              <a:pPr>
                <a:defRPr/>
              </a:pPr>
              <a:t>‹#›</a:t>
            </a:fld>
            <a:endParaRPr lang="en-US" dirty="0"/>
          </a:p>
        </p:txBody>
      </p:sp>
      <p:pic>
        <p:nvPicPr>
          <p:cNvPr id="7"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44184A-94A5-4D53-AAA8-971BE151BD75}"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FBC57A-40B5-47F9-905C-139EF6924ABC}"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2C39C9-25E2-4934-A230-20FE53FDC9B4}"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1F8DB6-5AE5-4FB0-9152-9F47AD4DB4AE}"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765C92-32C9-4F1E-BE77-B2F8ADA4E740}"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8C02CF-905E-4577-8C1E-C36A55FA42E6}"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B87CEB-9328-4C04-8796-371BDBC6A69A}"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9A2C1E-082F-4257-8CC5-B054CC7A638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D30C90-F519-4162-BE83-9B1F1231EF6A}" type="datetimeFigureOut">
              <a:rPr lang="en-US"/>
              <a:pPr>
                <a:defRPr/>
              </a:pPr>
              <a:t>3/7/2016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B2DBB2-8E59-414B-8F05-8F5050D6F4F3}"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5BAB8D-AFB4-4F34-8687-08A7CD4465DE}" type="datetimeFigureOut">
              <a:rPr lang="en-US"/>
              <a:pPr>
                <a:defRPr/>
              </a:pPr>
              <a:t>3/7/2016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70667B-83F7-4CF5-861C-5CADBA861228}"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4E7FD2-432B-469B-994C-5B388C6087CD}" type="datetimeFigureOut">
              <a:rPr lang="en-US"/>
              <a:pPr>
                <a:defRPr/>
              </a:pPr>
              <a:t>3/7/2016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FD86C7-5917-4067-92B3-B0FEAAAF1339}"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DF907D-EAE5-4E11-A518-5EF65A31AE84}" type="datetimeFigureOut">
              <a:rPr lang="en-US"/>
              <a:pPr>
                <a:defRPr/>
              </a:pPr>
              <a:t>3/7/2016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009C33-A6B4-4F6C-BF65-29EF09C3A258}"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2B16D3-94B5-4026-B94D-1FAA05A179DD}" type="datetimeFigureOut">
              <a:rPr lang="en-US"/>
              <a:pPr>
                <a:defRPr/>
              </a:pPr>
              <a:t>3/7/2016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A88C7D-BF9C-43C5-88C2-344C6EDAF493}"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ABDB47-EB03-4C30-81CC-7B62083C6229}" type="datetimeFigureOut">
              <a:rPr lang="en-US"/>
              <a:pPr>
                <a:defRPr/>
              </a:pPr>
              <a:t>3/7/2016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985C17-C7C8-4ECC-AF33-E4B990BCE79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A2754B-635B-4400-AA0C-B46314E85D76}" type="datetimeFigureOut">
              <a:rPr lang="en-US"/>
              <a:pPr>
                <a:defRPr/>
              </a:pPr>
              <a:t>3/7/2016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8313E5-01B3-4F1A-8CD0-792442E1A174}" type="slidenum">
              <a:rPr lang="en-US"/>
              <a:pPr>
                <a:defRPr/>
              </a:pPr>
              <a:t>‹#›</a:t>
            </a:fld>
            <a:endParaRPr lang="en-US" dirty="0"/>
          </a:p>
        </p:txBody>
      </p:sp>
      <p:pic>
        <p:nvPicPr>
          <p:cNvPr id="8"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2559AE-120F-4E68-B3D2-B7A50D446B32}"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0F6D99-BB58-446A-8CAE-C9C5D7AE530C}"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B97F2D-D8CB-4C83-8EAC-D6F3BB36928F}" type="datetimeFigureOut">
              <a:rPr lang="en-US"/>
              <a:pPr>
                <a:defRPr/>
              </a:pPr>
              <a:t>3/7/2016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99E962-C63B-4E5B-BF0D-7E888041983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54AC59-066E-4089-A6A2-5EBD122D900A}" type="datetimeFigureOut">
              <a:rPr lang="en-US"/>
              <a:pPr>
                <a:defRPr/>
              </a:pPr>
              <a:t>3/7/2016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83CE87-8298-424F-866C-E16F378F19A7}" type="slidenum">
              <a:rPr lang="en-US"/>
              <a:pPr>
                <a:defRPr/>
              </a:pPr>
              <a:t>‹#›</a:t>
            </a:fld>
            <a:endParaRPr lang="en-US" dirty="0"/>
          </a:p>
        </p:txBody>
      </p:sp>
      <p:pic>
        <p:nvPicPr>
          <p:cNvPr id="10"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CCD778-3DDA-41B8-8F49-35E2D9EAC000}" type="datetimeFigureOut">
              <a:rPr lang="en-US"/>
              <a:pPr>
                <a:defRPr/>
              </a:pPr>
              <a:t>3/7/2016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C292C2-1B5A-405C-8B2D-0BE4734167E0}" type="slidenum">
              <a:rPr lang="en-US"/>
              <a:pPr>
                <a:defRPr/>
              </a:pPr>
              <a:t>‹#›</a:t>
            </a:fld>
            <a:endParaRPr lang="en-US" dirty="0"/>
          </a:p>
        </p:txBody>
      </p:sp>
      <p:pic>
        <p:nvPicPr>
          <p:cNvPr id="6"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D22DBC-8783-40E7-A63F-E571BDD7A47E}" type="datetimeFigureOut">
              <a:rPr lang="en-US"/>
              <a:pPr>
                <a:defRPr/>
              </a:pPr>
              <a:t>3/7/2016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4DC1BA-0969-463A-B688-5ECFC6AFDFB4}" type="slidenum">
              <a:rPr lang="en-US"/>
              <a:pPr>
                <a:defRPr/>
              </a:pPr>
              <a:t>‹#›</a:t>
            </a:fld>
            <a:endParaRPr lang="en-US" dirty="0"/>
          </a:p>
        </p:txBody>
      </p:sp>
      <p:pic>
        <p:nvPicPr>
          <p:cNvPr id="5"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23458F-8E71-49CA-AE8E-3AD37C73D097}" type="datetimeFigureOut">
              <a:rPr lang="en-US"/>
              <a:pPr>
                <a:defRPr/>
              </a:pPr>
              <a:t>3/7/2016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8FF51D-8242-4BD2-82D7-B0867EFCA974}" type="slidenum">
              <a:rPr lang="en-US"/>
              <a:pPr>
                <a:defRPr/>
              </a:pPr>
              <a:t>‹#›</a:t>
            </a:fld>
            <a:endParaRPr lang="en-US" dirty="0"/>
          </a:p>
        </p:txBody>
      </p:sp>
      <p:pic>
        <p:nvPicPr>
          <p:cNvPr id="8"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0173C5-3BAB-448E-86D4-DC6C6547C457}" type="datetimeFigureOut">
              <a:rPr lang="en-US"/>
              <a:pPr>
                <a:defRPr/>
              </a:pPr>
              <a:t>3/7/2016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178990-2D3E-42E4-8372-4AC2A7FF4136}" type="slidenum">
              <a:rPr lang="en-US"/>
              <a:pPr>
                <a:defRPr/>
              </a:pPr>
              <a:t>‹#›</a:t>
            </a:fld>
            <a:endParaRPr lang="en-US" dirty="0"/>
          </a:p>
        </p:txBody>
      </p:sp>
      <p:pic>
        <p:nvPicPr>
          <p:cNvPr id="8" name="Picture 7" descr="expE_Logo.wmf"/>
          <p:cNvPicPr>
            <a:picLocks noChangeAspect="1"/>
          </p:cNvPicPr>
          <p:nvPr userDrawn="1"/>
        </p:nvPicPr>
        <p:blipFill>
          <a:blip r:embed="rId2" cstate="print"/>
          <a:srcRect/>
          <a:stretch>
            <a:fillRect/>
          </a:stretch>
        </p:blipFill>
        <p:spPr bwMode="auto">
          <a:xfrm>
            <a:off x="7959725" y="6461125"/>
            <a:ext cx="306388" cy="16668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3.w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98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blipFill dpi="0" rotWithShape="1">
            <a:blip r:embed="rId2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15C7C98A-086C-4F5A-A82F-4B5B2920A771}" type="datetimeFigureOut">
              <a:rPr lang="en-US"/>
              <a:pPr>
                <a:defRPr/>
              </a:pPr>
              <a:t>3/7/2016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15F80A20-DC5F-4EEB-88B2-63E0664A4F23}" type="slidenum">
              <a:rPr lang="en-US"/>
              <a:pPr>
                <a:defRPr/>
              </a:pPr>
              <a:t>‹#›</a:t>
            </a:fld>
            <a:endParaRPr lang="en-US" dirty="0"/>
          </a:p>
        </p:txBody>
      </p:sp>
      <p:sp>
        <p:nvSpPr>
          <p:cNvPr id="11" name="Rectangle 10"/>
          <p:cNvSpPr/>
          <p:nvPr userDrawn="1"/>
        </p:nvSpPr>
        <p:spPr>
          <a:xfrm>
            <a:off x="0" y="5181600"/>
            <a:ext cx="9144000" cy="1676400"/>
          </a:xfrm>
          <a:prstGeom prst="rect">
            <a:avLst/>
          </a:prstGeom>
          <a:gradFill>
            <a:gsLst>
              <a:gs pos="0">
                <a:schemeClr val="bg1">
                  <a:alpha val="0"/>
                </a:schemeClr>
              </a:gs>
              <a:gs pos="20000">
                <a:schemeClr val="bg1">
                  <a:alpha val="58000"/>
                </a:schemeClr>
              </a:gs>
              <a:gs pos="62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914400" y="533400"/>
            <a:ext cx="8077200" cy="5715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xpE_Logo.wmf"/>
          <p:cNvPicPr>
            <a:picLocks noChangeAspect="1"/>
          </p:cNvPicPr>
          <p:nvPr userDrawn="1"/>
        </p:nvPicPr>
        <p:blipFill>
          <a:blip r:embed="rId22" cstate="print"/>
          <a:srcRect/>
          <a:stretch>
            <a:fillRect/>
          </a:stretch>
        </p:blipFill>
        <p:spPr bwMode="auto">
          <a:xfrm>
            <a:off x="7959725" y="6461125"/>
            <a:ext cx="306388" cy="166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67"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 id="2147484576" r:id="rId10"/>
    <p:sldLayoutId id="2147484577" r:id="rId11"/>
    <p:sldLayoutId id="2147484601" r:id="rId12"/>
    <p:sldLayoutId id="2147484602" r:id="rId13"/>
    <p:sldLayoutId id="2147484606" r:id="rId14"/>
    <p:sldLayoutId id="2147484607" r:id="rId15"/>
    <p:sldLayoutId id="2147484608" r:id="rId16"/>
    <p:sldLayoutId id="2147484609" r:id="rId17"/>
    <p:sldLayoutId id="2147484610" r:id="rId18"/>
    <p:sldLayoutId id="2147484611" r:id="rId1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98000"/>
          </a:schemeClr>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6A699AD-D02A-4A60-87A2-DD0F9DEA296B}" type="datetimeFigureOut">
              <a:rPr lang="en-US"/>
              <a:pPr>
                <a:defRPr/>
              </a:pPr>
              <a:t>3/7/2016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3978695-8F85-496C-A7F2-615CC83D9C86}" type="slidenum">
              <a:rPr lang="en-US"/>
              <a:pPr>
                <a:defRPr/>
              </a:pPr>
              <a:t>‹#›</a:t>
            </a:fld>
            <a:endParaRPr lang="en-US" dirty="0"/>
          </a:p>
        </p:txBody>
      </p:sp>
      <p:pic>
        <p:nvPicPr>
          <p:cNvPr id="7" name="Picture 7" descr="expE_Logo.wmf"/>
          <p:cNvPicPr>
            <a:picLocks noChangeAspect="1"/>
          </p:cNvPicPr>
          <p:nvPr userDrawn="1"/>
        </p:nvPicPr>
        <p:blipFill>
          <a:blip r:embed="rId13" cstate="print"/>
          <a:srcRect/>
          <a:stretch>
            <a:fillRect/>
          </a:stretch>
        </p:blipFill>
        <p:spPr bwMode="auto">
          <a:xfrm>
            <a:off x="7959725" y="6461125"/>
            <a:ext cx="306388" cy="166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98000"/>
          </a:schemeClr>
        </a:solid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47DB3AB8-44DC-4003-BADC-595F7050C927}" type="datetimeFigureOut">
              <a:rPr lang="en-US"/>
              <a:pPr>
                <a:defRPr/>
              </a:pPr>
              <a:t>3/7/2016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99173BE9-EE8F-40C5-9525-C3A8CD441B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explorica.com/Ribal-8496"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travel.state.gov/content/passports/english/alertswarnings.html" TargetMode="External"/><Relationship Id="rId2" Type="http://schemas.openxmlformats.org/officeDocument/2006/relationships/hyperlink" Target="http://travel.state.gov/content/passports/english.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explorica.com/" TargetMode="External"/><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acI08DHm3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info@explorica.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www.explorica.com/Resources/Travel-Protection-Plan.aspx"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3316" name="Picture 5" descr="explorica_travellearn_roundedrectangle.png"/>
          <p:cNvPicPr>
            <a:picLocks noChangeAspect="1"/>
          </p:cNvPicPr>
          <p:nvPr/>
        </p:nvPicPr>
        <p:blipFill>
          <a:blip r:embed="rId3" cstate="print"/>
          <a:srcRect/>
          <a:stretch>
            <a:fillRect/>
          </a:stretch>
        </p:blipFill>
        <p:spPr bwMode="auto">
          <a:xfrm>
            <a:off x="0" y="304800"/>
            <a:ext cx="2581275" cy="561975"/>
          </a:xfrm>
          <a:prstGeom prst="rect">
            <a:avLst/>
          </a:prstGeom>
          <a:noFill/>
          <a:ln w="9525">
            <a:noFill/>
            <a:miter lim="800000"/>
            <a:headEnd/>
            <a:tailEnd/>
          </a:ln>
        </p:spPr>
      </p:pic>
      <p:sp>
        <p:nvSpPr>
          <p:cNvPr id="4" name="TextBox 3"/>
          <p:cNvSpPr txBox="1"/>
          <p:nvPr/>
        </p:nvSpPr>
        <p:spPr>
          <a:xfrm>
            <a:off x="0" y="5780782"/>
            <a:ext cx="9144000" cy="1077218"/>
          </a:xfrm>
          <a:prstGeom prst="rect">
            <a:avLst/>
          </a:prstGeom>
          <a:solidFill>
            <a:srgbClr val="132600">
              <a:alpha val="64706"/>
            </a:srgbClr>
          </a:solidFill>
        </p:spPr>
        <p:txBody>
          <a:bodyPr wrap="square">
            <a:spAutoFit/>
          </a:bodyPr>
          <a:lstStyle/>
          <a:p>
            <a:pPr algn="ctr">
              <a:defRPr/>
            </a:pPr>
            <a:r>
              <a:rPr lang="en-US" sz="4000" dirty="0" smtClean="0">
                <a:solidFill>
                  <a:srgbClr val="92D050"/>
                </a:solidFill>
                <a:latin typeface="Georgia" pitchFamily="18" charset="0"/>
                <a:cs typeface="Aharoni" pitchFamily="2" charset="-79"/>
              </a:rPr>
              <a:t>Costa Rica</a:t>
            </a:r>
          </a:p>
          <a:p>
            <a:pPr algn="ctr">
              <a:defRPr/>
            </a:pPr>
            <a:r>
              <a:rPr lang="da-DK" sz="2400" dirty="0" smtClean="0">
                <a:solidFill>
                  <a:schemeClr val="accent3">
                    <a:lumMod val="20000"/>
                    <a:lumOff val="80000"/>
                  </a:schemeClr>
                </a:solidFill>
                <a:latin typeface="Georgia" pitchFamily="18" charset="0"/>
                <a:cs typeface="Aharoni" pitchFamily="2" charset="-79"/>
              </a:rPr>
              <a:t>June 15, 2017 - June 23, 2017</a:t>
            </a:r>
            <a:r>
              <a:rPr lang="en-US" sz="2400" dirty="0" smtClean="0">
                <a:solidFill>
                  <a:schemeClr val="accent3">
                    <a:lumMod val="20000"/>
                    <a:lumOff val="80000"/>
                  </a:schemeClr>
                </a:solidFill>
                <a:latin typeface="Georgia" pitchFamily="18" charset="0"/>
                <a:cs typeface="Aharoni" pitchFamily="2" charset="-79"/>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sz="quarter" idx="10"/>
          </p:nvPr>
        </p:nvSpPr>
        <p:spPr>
          <a:xfrm>
            <a:off x="4648200" y="1828800"/>
            <a:ext cx="4267200" cy="2971800"/>
          </a:xfrm>
        </p:spPr>
        <p:txBody>
          <a:bodyPr/>
          <a:lstStyle/>
          <a:p>
            <a:pPr>
              <a:buNone/>
            </a:pPr>
            <a:r>
              <a:rPr lang="en-US" sz="2000" dirty="0" smtClean="0">
                <a:latin typeface="Book Antiqua" pitchFamily="18" charset="0"/>
              </a:rPr>
              <a:t> </a:t>
            </a:r>
            <a:r>
              <a:rPr lang="en-US" sz="2000" b="1" dirty="0" smtClean="0">
                <a:solidFill>
                  <a:srgbClr val="26A5DF"/>
                </a:solidFill>
                <a:latin typeface="Book Antiqua" pitchFamily="18" charset="0"/>
                <a:cs typeface="Arial" pitchFamily="34" charset="0"/>
              </a:rPr>
              <a:t>See detailed pricing at: </a:t>
            </a:r>
            <a:r>
              <a:rPr lang="en-CA" sz="1400" dirty="0">
                <a:latin typeface="Book Antiqua" panose="02040602050305030304" pitchFamily="18" charset="0"/>
                <a:hlinkClick r:id="rId2"/>
              </a:rPr>
              <a:t>http://</a:t>
            </a:r>
            <a:r>
              <a:rPr lang="en-CA" sz="1400" dirty="0" smtClean="0">
                <a:latin typeface="Book Antiqua" panose="02040602050305030304" pitchFamily="18" charset="0"/>
                <a:hlinkClick r:id="rId2"/>
              </a:rPr>
              <a:t>www.explorica.com/Ribal-8496</a:t>
            </a:r>
            <a:r>
              <a:rPr lang="en-CA" sz="1400" dirty="0" smtClean="0">
                <a:latin typeface="Book Antiqua" panose="02040602050305030304" pitchFamily="18" charset="0"/>
              </a:rPr>
              <a:t> </a:t>
            </a:r>
          </a:p>
          <a:p>
            <a:pPr>
              <a:buNone/>
            </a:pPr>
            <a:endParaRPr lang="en-US" sz="2000" b="1" dirty="0" smtClean="0">
              <a:solidFill>
                <a:srgbClr val="26A5DF"/>
              </a:solidFill>
              <a:latin typeface="Book Antiqua" pitchFamily="18" charset="0"/>
              <a:cs typeface="Arial" pitchFamily="34" charset="0"/>
            </a:endParaRPr>
          </a:p>
          <a:p>
            <a:pPr>
              <a:buNone/>
            </a:pPr>
            <a:r>
              <a:rPr lang="en-US" sz="2000" b="1" dirty="0" smtClean="0">
                <a:solidFill>
                  <a:srgbClr val="26A5DF"/>
                </a:solidFill>
                <a:latin typeface="Book Antiqua" pitchFamily="18" charset="0"/>
                <a:cs typeface="Arial" pitchFamily="34" charset="0"/>
              </a:rPr>
              <a:t>Total Student Cost: $2,235</a:t>
            </a:r>
            <a:r>
              <a:rPr lang="en-US" sz="2000" b="1" dirty="0" smtClean="0">
                <a:solidFill>
                  <a:srgbClr val="FF0000"/>
                </a:solidFill>
                <a:latin typeface="Book Antiqua" pitchFamily="18" charset="0"/>
                <a:cs typeface="Arial" pitchFamily="34" charset="0"/>
              </a:rPr>
              <a:t>*</a:t>
            </a:r>
          </a:p>
          <a:p>
            <a:pPr lvl="1">
              <a:buFont typeface="Wingdings" pitchFamily="2" charset="2"/>
              <a:buChar char="Ø"/>
            </a:pPr>
            <a:r>
              <a:rPr lang="en-US" sz="1600" dirty="0" smtClean="0">
                <a:latin typeface="Book Antiqua" pitchFamily="18" charset="0"/>
              </a:rPr>
              <a:t>Adults (23+) add $410</a:t>
            </a:r>
          </a:p>
          <a:p>
            <a:pPr lvl="1">
              <a:buNone/>
            </a:pPr>
            <a:endParaRPr lang="en-US" sz="1600" dirty="0" smtClean="0">
              <a:latin typeface="Book Antiqua" pitchFamily="18" charset="0"/>
            </a:endParaRPr>
          </a:p>
          <a:p>
            <a:pPr lvl="1">
              <a:buNone/>
            </a:pPr>
            <a:endParaRPr lang="en-US" sz="1600" dirty="0" smtClean="0">
              <a:latin typeface="Book Antiqua" pitchFamily="18" charset="0"/>
            </a:endParaRPr>
          </a:p>
          <a:p>
            <a:pPr lvl="1">
              <a:buFont typeface="Arial" pitchFamily="34" charset="0"/>
              <a:buNone/>
            </a:pPr>
            <a:endParaRPr lang="en-US" sz="2000" dirty="0" smtClean="0">
              <a:latin typeface="Book Antiqua" pitchFamily="18" charset="0"/>
            </a:endParaRPr>
          </a:p>
          <a:p>
            <a:pPr>
              <a:spcBef>
                <a:spcPct val="0"/>
              </a:spcBef>
              <a:buFont typeface="Courier New" pitchFamily="49" charset="0"/>
              <a:buChar char="o"/>
            </a:pPr>
            <a:endParaRPr lang="en-US" sz="2000" dirty="0" smtClean="0">
              <a:solidFill>
                <a:srgbClr val="FF0000"/>
              </a:solidFill>
              <a:latin typeface="Book Antiqua" pitchFamily="18" charset="0"/>
            </a:endParaRPr>
          </a:p>
        </p:txBody>
      </p:sp>
      <p:pic>
        <p:nvPicPr>
          <p:cNvPr id="25606" name="Picture Placeholder 10" descr="SelenasTwitPic.jpg"/>
          <p:cNvPicPr>
            <a:picLocks noGrp="1" noChangeAspect="1"/>
          </p:cNvPicPr>
          <p:nvPr>
            <p:ph type="pic" sz="quarter" idx="12"/>
          </p:nvPr>
        </p:nvPicPr>
        <p:blipFill>
          <a:blip r:embed="rId3" cstate="print"/>
          <a:stretch>
            <a:fillRect/>
          </a:stretch>
        </p:blipFill>
        <p:spPr>
          <a:xfrm>
            <a:off x="1509300" y="2209800"/>
            <a:ext cx="2859287" cy="1905000"/>
          </a:xfrm>
          <a:prstGeom prst="rect">
            <a:avLst/>
          </a:prstGeom>
          <a:ln>
            <a:noFill/>
          </a:ln>
          <a:effectLst>
            <a:outerShdw blurRad="292100" dist="139700" dir="2700000" algn="tl" rotWithShape="0">
              <a:srgbClr val="333333">
                <a:alpha val="65000"/>
              </a:srgbClr>
            </a:outerShdw>
          </a:effectLst>
        </p:spPr>
      </p:pic>
      <p:sp>
        <p:nvSpPr>
          <p:cNvPr id="25603" name="TextBox 12"/>
          <p:cNvSpPr txBox="1">
            <a:spLocks noChangeArrowheads="1"/>
          </p:cNvSpPr>
          <p:nvPr/>
        </p:nvSpPr>
        <p:spPr bwMode="auto">
          <a:xfrm>
            <a:off x="7924800" y="3200400"/>
            <a:ext cx="107950" cy="646113"/>
          </a:xfrm>
          <a:prstGeom prst="rect">
            <a:avLst/>
          </a:prstGeom>
          <a:noFill/>
          <a:ln w="9525">
            <a:noFill/>
            <a:miter lim="800000"/>
            <a:headEnd/>
            <a:tailEnd/>
          </a:ln>
        </p:spPr>
        <p:txBody>
          <a:bodyPr>
            <a:spAutoFit/>
          </a:bodyPr>
          <a:lstStyle/>
          <a:p>
            <a:endParaRPr lang="en-US"/>
          </a:p>
          <a:p>
            <a:endParaRPr lang="en-US"/>
          </a:p>
        </p:txBody>
      </p:sp>
      <p:sp>
        <p:nvSpPr>
          <p:cNvPr id="9"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Pricing </a:t>
            </a:r>
            <a:r>
              <a:rPr lang="en-US" sz="3200" dirty="0" smtClean="0">
                <a:solidFill>
                  <a:schemeClr val="accent6"/>
                </a:solidFill>
                <a:latin typeface="Book Antiqua" pitchFamily="18" charset="0"/>
                <a:ea typeface="+mj-ea"/>
                <a:cs typeface="+mj-cs"/>
              </a:rPr>
              <a:t>Details</a:t>
            </a:r>
            <a:endParaRPr lang="en-US" sz="3200" dirty="0">
              <a:solidFill>
                <a:schemeClr val="accent6"/>
              </a:solidFill>
              <a:latin typeface="Book Antiqua" pitchFamily="18" charset="0"/>
              <a:ea typeface="+mj-ea"/>
              <a:cs typeface="+mj-cs"/>
            </a:endParaRPr>
          </a:p>
        </p:txBody>
      </p:sp>
      <p:sp>
        <p:nvSpPr>
          <p:cNvPr id="8" name="TextBox 7"/>
          <p:cNvSpPr txBox="1"/>
          <p:nvPr/>
        </p:nvSpPr>
        <p:spPr>
          <a:xfrm>
            <a:off x="1295400" y="5572780"/>
            <a:ext cx="7391400" cy="307777"/>
          </a:xfrm>
          <a:prstGeom prst="rect">
            <a:avLst/>
          </a:prstGeom>
          <a:noFill/>
          <a:ln>
            <a:solidFill>
              <a:srgbClr val="00B0F0"/>
            </a:solidFill>
          </a:ln>
        </p:spPr>
        <p:txBody>
          <a:bodyPr wrap="square">
            <a:spAutoFit/>
          </a:bodyPr>
          <a:lstStyle/>
          <a:p>
            <a:pPr algn="ctr">
              <a:defRPr/>
            </a:pPr>
            <a:r>
              <a:rPr lang="es-MX" sz="1400" i="1" dirty="0" smtClean="0">
                <a:latin typeface="Book Antiqua" pitchFamily="18" charset="0"/>
                <a:cs typeface="+mn-cs"/>
              </a:rPr>
              <a:t>*</a:t>
            </a:r>
            <a:r>
              <a:rPr lang="es-MX" sz="1400" i="1" dirty="0" err="1" smtClean="0">
                <a:latin typeface="Book Antiqua" pitchFamily="18" charset="0"/>
                <a:cs typeface="+mn-cs"/>
              </a:rPr>
              <a:t>Have</a:t>
            </a:r>
            <a:r>
              <a:rPr lang="es-MX" sz="1400" i="1" dirty="0" smtClean="0">
                <a:latin typeface="Book Antiqua" pitchFamily="18" charset="0"/>
                <a:cs typeface="+mn-cs"/>
              </a:rPr>
              <a:t> </a:t>
            </a:r>
            <a:r>
              <a:rPr lang="es-MX" sz="1400" i="1" dirty="0" err="1" smtClean="0">
                <a:latin typeface="Book Antiqua" pitchFamily="18" charset="0"/>
                <a:cs typeface="+mn-cs"/>
              </a:rPr>
              <a:t>you</a:t>
            </a:r>
            <a:r>
              <a:rPr lang="es-MX" sz="1400" i="1" dirty="0" smtClean="0">
                <a:latin typeface="Book Antiqua" pitchFamily="18" charset="0"/>
                <a:cs typeface="+mn-cs"/>
              </a:rPr>
              <a:t> </a:t>
            </a:r>
            <a:r>
              <a:rPr lang="es-MX" sz="1400" i="1" dirty="0" err="1" smtClean="0">
                <a:latin typeface="Book Antiqua" pitchFamily="18" charset="0"/>
                <a:cs typeface="+mn-cs"/>
              </a:rPr>
              <a:t>traveled</a:t>
            </a:r>
            <a:r>
              <a:rPr lang="es-MX" sz="1400" i="1" dirty="0" smtClean="0">
                <a:latin typeface="Book Antiqua" pitchFamily="18" charset="0"/>
                <a:cs typeface="+mn-cs"/>
              </a:rPr>
              <a:t> </a:t>
            </a:r>
            <a:r>
              <a:rPr lang="es-MX" sz="1400" i="1" dirty="0" err="1" smtClean="0">
                <a:latin typeface="Book Antiqua" pitchFamily="18" charset="0"/>
                <a:cs typeface="+mn-cs"/>
              </a:rPr>
              <a:t>with</a:t>
            </a:r>
            <a:r>
              <a:rPr lang="es-MX" sz="1400" i="1" dirty="0" smtClean="0">
                <a:latin typeface="Book Antiqua" pitchFamily="18" charset="0"/>
                <a:cs typeface="+mn-cs"/>
              </a:rPr>
              <a:t> Explorica </a:t>
            </a:r>
            <a:r>
              <a:rPr lang="es-MX" sz="1400" i="1" dirty="0" err="1" smtClean="0">
                <a:latin typeface="Book Antiqua" pitchFamily="18" charset="0"/>
                <a:cs typeface="+mn-cs"/>
              </a:rPr>
              <a:t>before</a:t>
            </a:r>
            <a:r>
              <a:rPr lang="es-MX" sz="1400" i="1" dirty="0" smtClean="0">
                <a:latin typeface="Book Antiqua" pitchFamily="18" charset="0"/>
                <a:cs typeface="+mn-cs"/>
              </a:rPr>
              <a:t>? </a:t>
            </a:r>
            <a:r>
              <a:rPr lang="es-MX" sz="1400" i="1" dirty="0" err="1" smtClean="0">
                <a:latin typeface="Book Antiqua" pitchFamily="18" charset="0"/>
                <a:cs typeface="+mn-cs"/>
              </a:rPr>
              <a:t>Then</a:t>
            </a:r>
            <a:r>
              <a:rPr lang="es-MX" sz="1400" i="1" dirty="0" smtClean="0">
                <a:latin typeface="Book Antiqua" pitchFamily="18" charset="0"/>
                <a:cs typeface="+mn-cs"/>
              </a:rPr>
              <a:t> </a:t>
            </a:r>
            <a:r>
              <a:rPr lang="es-MX" sz="1400" i="1" dirty="0" err="1" smtClean="0">
                <a:latin typeface="Book Antiqua" pitchFamily="18" charset="0"/>
                <a:cs typeface="+mn-cs"/>
              </a:rPr>
              <a:t>take</a:t>
            </a:r>
            <a:r>
              <a:rPr lang="es-MX" sz="1400" i="1" dirty="0" smtClean="0">
                <a:latin typeface="Book Antiqua" pitchFamily="18" charset="0"/>
                <a:cs typeface="+mn-cs"/>
              </a:rPr>
              <a:t> </a:t>
            </a:r>
            <a:r>
              <a:rPr lang="es-MX" sz="1400" i="1" dirty="0" err="1" smtClean="0">
                <a:latin typeface="Book Antiqua" pitchFamily="18" charset="0"/>
                <a:cs typeface="+mn-cs"/>
              </a:rPr>
              <a:t>an</a:t>
            </a:r>
            <a:r>
              <a:rPr lang="es-MX" sz="1400" i="1" dirty="0" smtClean="0">
                <a:latin typeface="Book Antiqua" pitchFamily="18" charset="0"/>
                <a:cs typeface="+mn-cs"/>
              </a:rPr>
              <a:t> </a:t>
            </a:r>
            <a:r>
              <a:rPr lang="es-MX" sz="1400" i="1" dirty="0" err="1" smtClean="0">
                <a:latin typeface="Book Antiqua" pitchFamily="18" charset="0"/>
                <a:cs typeface="+mn-cs"/>
              </a:rPr>
              <a:t>additional</a:t>
            </a:r>
            <a:r>
              <a:rPr lang="es-MX" sz="1400" i="1" dirty="0" smtClean="0">
                <a:latin typeface="Book Antiqua" pitchFamily="18" charset="0"/>
                <a:cs typeface="+mn-cs"/>
              </a:rPr>
              <a:t> $100 off </a:t>
            </a:r>
            <a:r>
              <a:rPr lang="es-MX" sz="1400" i="1" dirty="0" err="1" smtClean="0">
                <a:latin typeface="Book Antiqua" pitchFamily="18" charset="0"/>
                <a:cs typeface="+mn-cs"/>
              </a:rPr>
              <a:t>the</a:t>
            </a:r>
            <a:r>
              <a:rPr lang="es-MX" sz="1400" i="1" dirty="0" smtClean="0">
                <a:latin typeface="Book Antiqua" pitchFamily="18" charset="0"/>
                <a:cs typeface="+mn-cs"/>
              </a:rPr>
              <a:t> tour </a:t>
            </a:r>
            <a:r>
              <a:rPr lang="es-MX" sz="1400" i="1" dirty="0" err="1" smtClean="0">
                <a:latin typeface="Book Antiqua" pitchFamily="18" charset="0"/>
                <a:cs typeface="+mn-cs"/>
              </a:rPr>
              <a:t>cost</a:t>
            </a:r>
            <a:r>
              <a:rPr lang="es-MX" sz="1400" i="1" dirty="0" smtClean="0">
                <a:latin typeface="Book Antiqua" pitchFamily="18" charset="0"/>
                <a:cs typeface="+mn-cs"/>
              </a:rPr>
              <a:t>!</a:t>
            </a:r>
            <a:endParaRPr lang="en-US" sz="1400" i="1" dirty="0">
              <a:latin typeface="Book Antiqua" pitchFamily="18" charset="0"/>
              <a:cs typeface="+mn-cs"/>
            </a:endParaRPr>
          </a:p>
        </p:txBody>
      </p:sp>
      <p:sp>
        <p:nvSpPr>
          <p:cNvPr id="10"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13" name="TextBox 12"/>
          <p:cNvSpPr txBox="1"/>
          <p:nvPr/>
        </p:nvSpPr>
        <p:spPr>
          <a:xfrm>
            <a:off x="4495800" y="3733800"/>
            <a:ext cx="4343400" cy="738664"/>
          </a:xfrm>
          <a:prstGeom prst="rect">
            <a:avLst/>
          </a:prstGeom>
          <a:noFill/>
        </p:spPr>
        <p:txBody>
          <a:bodyPr wrap="square" rtlCol="0">
            <a:spAutoFit/>
          </a:bodyPr>
          <a:lstStyle/>
          <a:p>
            <a:pPr algn="ctr"/>
            <a:r>
              <a:rPr lang="en-US" sz="1400" i="1" dirty="0">
                <a:solidFill>
                  <a:srgbClr val="FF0000"/>
                </a:solidFill>
                <a:latin typeface="Book Antiqua" pitchFamily="18" charset="0"/>
              </a:rPr>
              <a:t>*To receive this discounted price, participants must sign up by </a:t>
            </a:r>
            <a:r>
              <a:rPr lang="en-US" sz="1400" b="1" i="1" dirty="0" smtClean="0">
                <a:solidFill>
                  <a:srgbClr val="FF0000"/>
                </a:solidFill>
                <a:latin typeface="Book Antiqua" pitchFamily="18" charset="0"/>
              </a:rPr>
              <a:t>March 31, 2016</a:t>
            </a:r>
            <a:r>
              <a:rPr lang="en-US" sz="1400" i="1" dirty="0" smtClean="0">
                <a:solidFill>
                  <a:srgbClr val="FF0000"/>
                </a:solidFill>
                <a:latin typeface="Book Antiqua" pitchFamily="18" charset="0"/>
              </a:rPr>
              <a:t>, </a:t>
            </a:r>
            <a:r>
              <a:rPr lang="en-US" sz="1400" i="1" dirty="0">
                <a:solidFill>
                  <a:srgbClr val="FF0000"/>
                </a:solidFill>
                <a:latin typeface="Book Antiqua" pitchFamily="18" charset="0"/>
              </a:rPr>
              <a:t>and use the voucher code </a:t>
            </a:r>
            <a:r>
              <a:rPr lang="en-US" sz="1400" b="1" i="1" dirty="0" smtClean="0">
                <a:solidFill>
                  <a:srgbClr val="FF0000"/>
                </a:solidFill>
                <a:latin typeface="Book Antiqua" pitchFamily="18" charset="0"/>
              </a:rPr>
              <a:t>2017EarlyBird</a:t>
            </a:r>
            <a:r>
              <a:rPr lang="en-US" sz="1400" i="1" dirty="0" smtClean="0">
                <a:solidFill>
                  <a:srgbClr val="FF0000"/>
                </a:solidFill>
                <a:latin typeface="Book Antiqua" pitchFamily="18" charset="0"/>
              </a:rPr>
              <a:t> </a:t>
            </a:r>
            <a:r>
              <a:rPr lang="en-US" sz="1400" i="1" dirty="0">
                <a:solidFill>
                  <a:srgbClr val="FF0000"/>
                </a:solidFill>
                <a:latin typeface="Book Antiqua" pitchFamily="18" charset="0"/>
              </a:rPr>
              <a:t>at time of enrollment.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4"/>
          <p:cNvSpPr>
            <a:spLocks noGrp="1"/>
          </p:cNvSpPr>
          <p:nvPr>
            <p:ph sz="quarter" idx="11"/>
          </p:nvPr>
        </p:nvSpPr>
        <p:spPr>
          <a:xfrm>
            <a:off x="1219200" y="1516063"/>
            <a:ext cx="7772400" cy="5113337"/>
          </a:xfrm>
        </p:spPr>
        <p:txBody>
          <a:bodyPr/>
          <a:lstStyle/>
          <a:p>
            <a:pPr>
              <a:lnSpc>
                <a:spcPct val="80000"/>
              </a:lnSpc>
              <a:buNone/>
            </a:pPr>
            <a:r>
              <a:rPr lang="en-US" sz="1800" b="1" dirty="0" smtClean="0">
                <a:solidFill>
                  <a:srgbClr val="26A5DF"/>
                </a:solidFill>
                <a:latin typeface="Book Antiqua" pitchFamily="18" charset="0"/>
                <a:cs typeface="Arial" pitchFamily="34" charset="0"/>
              </a:rPr>
              <a:t>Automatic Monthly Payment Plans</a:t>
            </a:r>
          </a:p>
          <a:p>
            <a:pPr lvl="1" algn="just">
              <a:buFont typeface="Arial" pitchFamily="34" charset="0"/>
              <a:buChar char="•"/>
            </a:pPr>
            <a:r>
              <a:rPr lang="en-US" sz="1500" dirty="0" smtClean="0">
                <a:latin typeface="Book Antiqua" pitchFamily="18" charset="0"/>
                <a:ea typeface="Verdana" pitchFamily="34" charset="0"/>
                <a:cs typeface="Verdana" pitchFamily="34" charset="0"/>
              </a:rPr>
              <a:t>$50 Deposit (and optional travel protection) paid upon registration</a:t>
            </a:r>
          </a:p>
          <a:p>
            <a:pPr lvl="1" algn="just">
              <a:buFont typeface="Arial" pitchFamily="34" charset="0"/>
              <a:buChar char="•"/>
            </a:pPr>
            <a:r>
              <a:rPr lang="en-US" sz="1500" dirty="0" smtClean="0">
                <a:latin typeface="Book Antiqua" pitchFamily="18" charset="0"/>
                <a:ea typeface="Verdana" pitchFamily="34" charset="0"/>
                <a:cs typeface="Verdana" pitchFamily="34" charset="0"/>
              </a:rPr>
              <a:t>Billed automatically to your credit card or checking account</a:t>
            </a:r>
          </a:p>
          <a:p>
            <a:pPr lvl="1" algn="just">
              <a:buFont typeface="Arial" pitchFamily="34" charset="0"/>
              <a:buChar char="•"/>
            </a:pPr>
            <a:r>
              <a:rPr lang="en-US" sz="1500" dirty="0" smtClean="0">
                <a:latin typeface="Book Antiqua" pitchFamily="18" charset="0"/>
                <a:ea typeface="Verdana" pitchFamily="34" charset="0"/>
                <a:cs typeface="Verdana" pitchFamily="34" charset="0"/>
              </a:rPr>
              <a:t>Auto-withdrawals on either the 5</a:t>
            </a:r>
            <a:r>
              <a:rPr lang="en-US" sz="1500" baseline="30000" dirty="0" smtClean="0">
                <a:latin typeface="Book Antiqua" pitchFamily="18" charset="0"/>
                <a:ea typeface="Verdana" pitchFamily="34" charset="0"/>
                <a:cs typeface="Verdana" pitchFamily="34" charset="0"/>
              </a:rPr>
              <a:t>th</a:t>
            </a:r>
            <a:r>
              <a:rPr lang="en-US" sz="1500" dirty="0" smtClean="0">
                <a:latin typeface="Book Antiqua" pitchFamily="18" charset="0"/>
                <a:ea typeface="Verdana" pitchFamily="34" charset="0"/>
                <a:cs typeface="Verdana" pitchFamily="34" charset="0"/>
              </a:rPr>
              <a:t> or 20</a:t>
            </a:r>
            <a:r>
              <a:rPr lang="en-US" sz="1500" baseline="30000" dirty="0" smtClean="0">
                <a:latin typeface="Book Antiqua" pitchFamily="18" charset="0"/>
                <a:ea typeface="Verdana" pitchFamily="34" charset="0"/>
                <a:cs typeface="Verdana" pitchFamily="34" charset="0"/>
              </a:rPr>
              <a:t>th</a:t>
            </a:r>
            <a:r>
              <a:rPr lang="en-US" sz="1500" dirty="0" smtClean="0">
                <a:latin typeface="Book Antiqua" pitchFamily="18" charset="0"/>
                <a:ea typeface="Verdana" pitchFamily="34" charset="0"/>
                <a:cs typeface="Verdana" pitchFamily="34" charset="0"/>
              </a:rPr>
              <a:t> of the month</a:t>
            </a:r>
          </a:p>
          <a:p>
            <a:pPr lvl="1" algn="just">
              <a:buFont typeface="Arial" pitchFamily="34" charset="0"/>
              <a:buChar char="•"/>
            </a:pPr>
            <a:r>
              <a:rPr lang="en-US" sz="1500" dirty="0" smtClean="0">
                <a:latin typeface="Book Antiqua" pitchFamily="18" charset="0"/>
                <a:ea typeface="Verdana" pitchFamily="34" charset="0"/>
                <a:cs typeface="Verdana" pitchFamily="34" charset="0"/>
              </a:rPr>
              <a:t>Balance divided into equal monthly payments until</a:t>
            </a:r>
          </a:p>
          <a:p>
            <a:pPr lvl="1" algn="just">
              <a:buFont typeface="Arial" pitchFamily="34" charset="0"/>
              <a:buChar char="•"/>
            </a:pPr>
            <a:r>
              <a:rPr lang="en-US" sz="1500" dirty="0" smtClean="0">
                <a:latin typeface="Book Antiqua" pitchFamily="18" charset="0"/>
                <a:ea typeface="Verdana" pitchFamily="34" charset="0"/>
                <a:cs typeface="Verdana" pitchFamily="34" charset="0"/>
              </a:rPr>
              <a:t>See the Tour Center for the current monthly payment amount. </a:t>
            </a:r>
          </a:p>
          <a:p>
            <a:pPr>
              <a:lnSpc>
                <a:spcPct val="80000"/>
              </a:lnSpc>
              <a:buNone/>
            </a:pPr>
            <a:r>
              <a:rPr lang="en-US" sz="1800" b="1" dirty="0" smtClean="0">
                <a:solidFill>
                  <a:srgbClr val="26A5DF"/>
                </a:solidFill>
                <a:latin typeface="Book Antiqua" pitchFamily="18" charset="0"/>
                <a:cs typeface="Arial" pitchFamily="34" charset="0"/>
              </a:rPr>
              <a:t>Manual Payment Plan – 4 step</a:t>
            </a:r>
          </a:p>
          <a:p>
            <a:pPr lvl="1">
              <a:buFont typeface="Arial" pitchFamily="34" charset="0"/>
              <a:buChar char="•"/>
            </a:pPr>
            <a:r>
              <a:rPr lang="en-US" sz="1500" dirty="0" smtClean="0">
                <a:latin typeface="Book Antiqua" pitchFamily="18" charset="0"/>
                <a:ea typeface="Verdana" pitchFamily="34" charset="0"/>
                <a:cs typeface="Verdana" pitchFamily="34" charset="0"/>
              </a:rPr>
              <a:t>$99 Deposit (and optional travel protection) paid upon registration</a:t>
            </a:r>
          </a:p>
          <a:p>
            <a:pPr lvl="1">
              <a:buFont typeface="Arial" pitchFamily="34" charset="0"/>
              <a:buChar char="•"/>
            </a:pPr>
            <a:r>
              <a:rPr lang="en-US" sz="1500" dirty="0" smtClean="0">
                <a:latin typeface="Book Antiqua" pitchFamily="18" charset="0"/>
                <a:ea typeface="Verdana" pitchFamily="34" charset="0"/>
                <a:cs typeface="Verdana" pitchFamily="34" charset="0"/>
              </a:rPr>
              <a:t>Payments are </a:t>
            </a:r>
            <a:r>
              <a:rPr lang="en-US" sz="1500" u="sng" dirty="0" smtClean="0">
                <a:latin typeface="Book Antiqua" pitchFamily="18" charset="0"/>
                <a:ea typeface="Verdana" pitchFamily="34" charset="0"/>
                <a:cs typeface="Verdana" pitchFamily="34" charset="0"/>
              </a:rPr>
              <a:t>not</a:t>
            </a:r>
            <a:r>
              <a:rPr lang="en-US" sz="1500" dirty="0" smtClean="0">
                <a:latin typeface="Book Antiqua" pitchFamily="18" charset="0"/>
                <a:ea typeface="Verdana" pitchFamily="34" charset="0"/>
                <a:cs typeface="Verdana" pitchFamily="34" charset="0"/>
              </a:rPr>
              <a:t> automatically withdrawn</a:t>
            </a:r>
          </a:p>
          <a:p>
            <a:pPr lvl="1">
              <a:buFont typeface="Arial" pitchFamily="34" charset="0"/>
              <a:buChar char="•"/>
            </a:pPr>
            <a:r>
              <a:rPr lang="en-US" sz="1500" dirty="0" smtClean="0">
                <a:latin typeface="Book Antiqua" pitchFamily="18" charset="0"/>
                <a:ea typeface="Verdana" pitchFamily="34" charset="0"/>
                <a:cs typeface="Verdana" pitchFamily="34" charset="0"/>
              </a:rPr>
              <a:t>30 days after registration, 2</a:t>
            </a:r>
            <a:r>
              <a:rPr lang="en-US" sz="1500" baseline="30000" dirty="0" smtClean="0">
                <a:latin typeface="Book Antiqua" pitchFamily="18" charset="0"/>
                <a:ea typeface="Verdana" pitchFamily="34" charset="0"/>
                <a:cs typeface="Verdana" pitchFamily="34" charset="0"/>
              </a:rPr>
              <a:t>nd</a:t>
            </a:r>
            <a:r>
              <a:rPr lang="en-US" sz="1500" dirty="0" smtClean="0">
                <a:latin typeface="Book Antiqua" pitchFamily="18" charset="0"/>
                <a:ea typeface="Verdana" pitchFamily="34" charset="0"/>
                <a:cs typeface="Verdana" pitchFamily="34" charset="0"/>
              </a:rPr>
              <a:t> payment of $500 is due</a:t>
            </a:r>
          </a:p>
          <a:p>
            <a:pPr lvl="1">
              <a:buFont typeface="Arial" pitchFamily="34" charset="0"/>
              <a:buChar char="•"/>
            </a:pPr>
            <a:r>
              <a:rPr lang="es-PE" sz="1500" dirty="0" smtClean="0">
                <a:latin typeface="Book Antiqua" pitchFamily="18" charset="0"/>
                <a:ea typeface="Verdana" pitchFamily="34" charset="0"/>
                <a:cs typeface="Verdana" pitchFamily="34" charset="0"/>
              </a:rPr>
              <a:t>75% of </a:t>
            </a:r>
            <a:r>
              <a:rPr lang="es-PE" sz="1500" dirty="0" err="1" smtClean="0">
                <a:latin typeface="Book Antiqua" pitchFamily="18" charset="0"/>
                <a:ea typeface="Verdana" pitchFamily="34" charset="0"/>
                <a:cs typeface="Verdana" pitchFamily="34" charset="0"/>
              </a:rPr>
              <a:t>your</a:t>
            </a:r>
            <a:r>
              <a:rPr lang="es-PE" sz="1500" dirty="0" smtClean="0">
                <a:latin typeface="Book Antiqua" pitchFamily="18" charset="0"/>
                <a:ea typeface="Verdana" pitchFamily="34" charset="0"/>
                <a:cs typeface="Verdana" pitchFamily="34" charset="0"/>
              </a:rPr>
              <a:t> balance </a:t>
            </a:r>
            <a:r>
              <a:rPr lang="es-PE" sz="1500" dirty="0" err="1" smtClean="0">
                <a:latin typeface="Book Antiqua" pitchFamily="18" charset="0"/>
                <a:ea typeface="Verdana" pitchFamily="34" charset="0"/>
                <a:cs typeface="Verdana" pitchFamily="34" charset="0"/>
              </a:rPr>
              <a:t>due</a:t>
            </a:r>
            <a:r>
              <a:rPr lang="es-PE" sz="1500" dirty="0" smtClean="0">
                <a:latin typeface="Book Antiqua" pitchFamily="18" charset="0"/>
                <a:ea typeface="Verdana" pitchFamily="34" charset="0"/>
                <a:cs typeface="Verdana" pitchFamily="34" charset="0"/>
              </a:rPr>
              <a:t> 105 </a:t>
            </a:r>
            <a:r>
              <a:rPr lang="es-PE" sz="1500" dirty="0" err="1" smtClean="0">
                <a:latin typeface="Book Antiqua" pitchFamily="18" charset="0"/>
                <a:ea typeface="Verdana" pitchFamily="34" charset="0"/>
                <a:cs typeface="Verdana" pitchFamily="34" charset="0"/>
              </a:rPr>
              <a:t>days</a:t>
            </a:r>
            <a:r>
              <a:rPr lang="es-PE" sz="1500" dirty="0" smtClean="0">
                <a:latin typeface="Book Antiqua" pitchFamily="18" charset="0"/>
                <a:ea typeface="Verdana" pitchFamily="34" charset="0"/>
                <a:cs typeface="Verdana" pitchFamily="34" charset="0"/>
              </a:rPr>
              <a:t> prior </a:t>
            </a:r>
            <a:r>
              <a:rPr lang="es-PE" sz="1500" dirty="0" err="1" smtClean="0">
                <a:latin typeface="Book Antiqua" pitchFamily="18" charset="0"/>
                <a:ea typeface="Verdana" pitchFamily="34" charset="0"/>
                <a:cs typeface="Verdana" pitchFamily="34" charset="0"/>
              </a:rPr>
              <a:t>to</a:t>
            </a:r>
            <a:r>
              <a:rPr lang="es-PE" sz="1500" dirty="0" smtClean="0">
                <a:latin typeface="Book Antiqua" pitchFamily="18" charset="0"/>
                <a:ea typeface="Verdana" pitchFamily="34" charset="0"/>
                <a:cs typeface="Verdana" pitchFamily="34" charset="0"/>
              </a:rPr>
              <a:t> </a:t>
            </a:r>
            <a:r>
              <a:rPr lang="es-PE" sz="1500" dirty="0" err="1" smtClean="0">
                <a:latin typeface="Book Antiqua" pitchFamily="18" charset="0"/>
                <a:ea typeface="Verdana" pitchFamily="34" charset="0"/>
                <a:cs typeface="Verdana" pitchFamily="34" charset="0"/>
              </a:rPr>
              <a:t>departure</a:t>
            </a:r>
            <a:endParaRPr lang="en-US" sz="1500" dirty="0" smtClean="0">
              <a:latin typeface="Book Antiqua" pitchFamily="18" charset="0"/>
              <a:ea typeface="Verdana" pitchFamily="34" charset="0"/>
              <a:cs typeface="Verdana" pitchFamily="34" charset="0"/>
            </a:endParaRPr>
          </a:p>
          <a:p>
            <a:pPr lvl="1">
              <a:buFont typeface="Arial" pitchFamily="34" charset="0"/>
              <a:buChar char="•"/>
            </a:pPr>
            <a:r>
              <a:rPr lang="en-US" sz="1500" dirty="0" smtClean="0">
                <a:latin typeface="Book Antiqua" pitchFamily="18" charset="0"/>
                <a:ea typeface="Verdana" pitchFamily="34" charset="0"/>
                <a:cs typeface="Verdana" pitchFamily="34" charset="0"/>
              </a:rPr>
              <a:t>Remainder balance due 65 days prior to departure</a:t>
            </a:r>
          </a:p>
          <a:p>
            <a:pPr lvl="1">
              <a:buFont typeface="Arial" pitchFamily="34" charset="0"/>
              <a:buChar char="•"/>
            </a:pPr>
            <a:r>
              <a:rPr lang="en-US" sz="1500" dirty="0" smtClean="0">
                <a:latin typeface="Book Antiqua" pitchFamily="18" charset="0"/>
                <a:ea typeface="Verdana" pitchFamily="34" charset="0"/>
                <a:cs typeface="Verdana" pitchFamily="34" charset="0"/>
              </a:rPr>
              <a:t>Can be a good option for fundraisers</a:t>
            </a:r>
          </a:p>
          <a:p>
            <a:pPr>
              <a:lnSpc>
                <a:spcPct val="80000"/>
              </a:lnSpc>
              <a:buNone/>
            </a:pPr>
            <a:r>
              <a:rPr lang="en-US" sz="1800" b="1" dirty="0" smtClean="0">
                <a:solidFill>
                  <a:srgbClr val="26A5DF"/>
                </a:solidFill>
                <a:latin typeface="Book Antiqua" pitchFamily="18" charset="0"/>
                <a:cs typeface="Arial" pitchFamily="34" charset="0"/>
              </a:rPr>
              <a:t>Pay in Full</a:t>
            </a:r>
          </a:p>
          <a:p>
            <a:pPr lvl="1">
              <a:buFont typeface="Arial" pitchFamily="34" charset="0"/>
              <a:buChar char="•"/>
            </a:pPr>
            <a:r>
              <a:rPr lang="en-US" sz="1500" dirty="0" smtClean="0">
                <a:latin typeface="Book Antiqua" pitchFamily="18" charset="0"/>
                <a:ea typeface="Verdana" pitchFamily="34" charset="0"/>
                <a:cs typeface="Verdana" pitchFamily="34" charset="0"/>
              </a:rPr>
              <a:t>Entire balance paid upon registration</a:t>
            </a:r>
          </a:p>
          <a:p>
            <a:pPr lvl="1">
              <a:buFont typeface="Arial" pitchFamily="34" charset="0"/>
              <a:buChar char="•"/>
            </a:pPr>
            <a:r>
              <a:rPr lang="en-US" sz="1500" dirty="0" smtClean="0">
                <a:latin typeface="Book Antiqua" pitchFamily="18" charset="0"/>
                <a:ea typeface="Verdana" pitchFamily="34" charset="0"/>
                <a:cs typeface="Verdana" pitchFamily="34" charset="0"/>
              </a:rPr>
              <a:t>Payments by check or credit card</a:t>
            </a:r>
          </a:p>
        </p:txBody>
      </p:sp>
      <p:sp>
        <p:nvSpPr>
          <p:cNvPr id="6"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5"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cs typeface="+mj-cs"/>
              </a:rPr>
              <a:t>Payment Options</a:t>
            </a:r>
            <a:endParaRPr lang="en-US" sz="3200" dirty="0">
              <a:solidFill>
                <a:schemeClr val="accent6"/>
              </a:solidFill>
              <a:latin typeface="Book Antiqua" pitchFamily="18" charset="0"/>
              <a:ea typeface="+mj-ea"/>
              <a:cs typeface="+mj-cs"/>
            </a:endParaRPr>
          </a:p>
        </p:txBody>
      </p:sp>
      <p:pic>
        <p:nvPicPr>
          <p:cNvPr id="7" name="D0E5C103-DF37-4CFB-9D2B-16C8418B899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77000" y="3978877"/>
            <a:ext cx="2362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8"/>
          <p:cNvSpPr txBox="1">
            <a:spLocks/>
          </p:cNvSpPr>
          <p:nvPr/>
        </p:nvSpPr>
        <p:spPr>
          <a:xfrm>
            <a:off x="914400" y="1676400"/>
            <a:ext cx="7848600" cy="4572000"/>
          </a:xfrm>
          <a:prstGeom prst="rect">
            <a:avLst/>
          </a:prstGeom>
        </p:spPr>
        <p:txBody>
          <a:bodyPr anchor="ctr">
            <a:noAutofit/>
          </a:bodyPr>
          <a:lstStyle/>
          <a:p>
            <a:pPr lvl="1">
              <a:defRPr/>
            </a:pPr>
            <a:r>
              <a:rPr lang="en-US" sz="1600" b="1" dirty="0" smtClean="0">
                <a:solidFill>
                  <a:srgbClr val="26A5DF"/>
                </a:solidFill>
                <a:latin typeface="Book Antiqua" pitchFamily="18" charset="0"/>
                <a:cs typeface="Arial" charset="0"/>
              </a:rPr>
              <a:t>Obtain a Passport</a:t>
            </a:r>
          </a:p>
          <a:p>
            <a:pPr lvl="1">
              <a:buFont typeface="Arial" pitchFamily="34" charset="0"/>
              <a:buChar char="•"/>
              <a:defRPr/>
            </a:pPr>
            <a:r>
              <a:rPr lang="en-US" sz="1400" dirty="0" smtClean="0">
                <a:latin typeface="Book Antiqua" pitchFamily="18" charset="0"/>
                <a:cs typeface="Arial" charset="0"/>
              </a:rPr>
              <a:t>You must have a valid passport to leave and reenter the country; this includes trips to Canada and Mexico. You should begin your application process </a:t>
            </a:r>
            <a:r>
              <a:rPr lang="en-US" sz="1400" b="1" dirty="0" smtClean="0">
                <a:latin typeface="Book Antiqua" pitchFamily="18" charset="0"/>
                <a:cs typeface="Arial" charset="0"/>
              </a:rPr>
              <a:t>shortly after enrolling on tour</a:t>
            </a:r>
            <a:r>
              <a:rPr lang="en-US" sz="1400" dirty="0" smtClean="0">
                <a:latin typeface="Book Antiqua" pitchFamily="18" charset="0"/>
                <a:cs typeface="Arial" charset="0"/>
              </a:rPr>
              <a:t> to ensure that your passport arrives on time and to validate the information with </a:t>
            </a:r>
            <a:r>
              <a:rPr lang="en-US" sz="1400" dirty="0" err="1" smtClean="0">
                <a:latin typeface="Book Antiqua" pitchFamily="18" charset="0"/>
                <a:cs typeface="Arial" charset="0"/>
              </a:rPr>
              <a:t>Explorica</a:t>
            </a:r>
            <a:r>
              <a:rPr lang="en-US" sz="1400" dirty="0" smtClean="0">
                <a:latin typeface="Book Antiqua" pitchFamily="18" charset="0"/>
                <a:cs typeface="Arial" charset="0"/>
              </a:rPr>
              <a:t>.</a:t>
            </a:r>
          </a:p>
          <a:p>
            <a:pPr lvl="1">
              <a:buFont typeface="Arial" pitchFamily="34" charset="0"/>
              <a:buChar char="•"/>
              <a:defRPr/>
            </a:pPr>
            <a:r>
              <a:rPr lang="en-US" sz="1400" dirty="0" smtClean="0">
                <a:latin typeface="Book Antiqua" pitchFamily="18" charset="0"/>
                <a:cs typeface="Arial" charset="0"/>
              </a:rPr>
              <a:t>Visit the </a:t>
            </a:r>
            <a:r>
              <a:rPr lang="en-US" sz="1400" dirty="0" smtClean="0">
                <a:latin typeface="Book Antiqua" pitchFamily="18" charset="0"/>
                <a:cs typeface="Arial" charset="0"/>
                <a:hlinkClick r:id="rId2"/>
              </a:rPr>
              <a:t>U.S. State Department Passport Information page </a:t>
            </a:r>
            <a:r>
              <a:rPr lang="en-US" sz="1400" dirty="0" smtClean="0">
                <a:latin typeface="Book Antiqua" pitchFamily="18" charset="0"/>
                <a:cs typeface="Arial" charset="0"/>
              </a:rPr>
              <a:t>for complete information on how to apply for a new passport. </a:t>
            </a:r>
          </a:p>
          <a:p>
            <a:pPr lvl="1">
              <a:buFont typeface="Arial" pitchFamily="34" charset="0"/>
              <a:buChar char="•"/>
              <a:defRPr/>
            </a:pPr>
            <a:endParaRPr lang="en-US" sz="1200" dirty="0" smtClean="0">
              <a:latin typeface="Book Antiqua" pitchFamily="18" charset="0"/>
              <a:cs typeface="Arial" charset="0"/>
            </a:endParaRPr>
          </a:p>
          <a:p>
            <a:pPr lvl="1">
              <a:defRPr/>
            </a:pPr>
            <a:r>
              <a:rPr lang="en-US" sz="1600" b="1" dirty="0" smtClean="0">
                <a:solidFill>
                  <a:srgbClr val="26A5DF"/>
                </a:solidFill>
                <a:latin typeface="Book Antiqua" pitchFamily="18" charset="0"/>
                <a:cs typeface="Arial" charset="0"/>
              </a:rPr>
              <a:t>Renew Your Passport</a:t>
            </a:r>
          </a:p>
          <a:p>
            <a:pPr lvl="1">
              <a:buFont typeface="Arial" pitchFamily="34" charset="0"/>
              <a:buChar char="•"/>
              <a:defRPr/>
            </a:pPr>
            <a:r>
              <a:rPr lang="en-US" sz="1400" dirty="0" smtClean="0">
                <a:latin typeface="Book Antiqua" pitchFamily="18" charset="0"/>
                <a:cs typeface="Arial" charset="0"/>
              </a:rPr>
              <a:t>Make sure you check your passport’s expiration date which can be found on the data page in your passport. Some countries will not allow travelers to enter their country if they have </a:t>
            </a:r>
            <a:r>
              <a:rPr lang="en-US" sz="1400" b="1" dirty="0" smtClean="0">
                <a:latin typeface="Book Antiqua" pitchFamily="18" charset="0"/>
                <a:cs typeface="Arial" charset="0"/>
              </a:rPr>
              <a:t>less than 6 months of validity </a:t>
            </a:r>
            <a:r>
              <a:rPr lang="en-US" sz="1400" dirty="0" smtClean="0">
                <a:latin typeface="Book Antiqua" pitchFamily="18" charset="0"/>
                <a:cs typeface="Arial" charset="0"/>
              </a:rPr>
              <a:t>left on their passport, visit the </a:t>
            </a:r>
            <a:r>
              <a:rPr lang="en-US" sz="1400" dirty="0" smtClean="0">
                <a:latin typeface="Book Antiqua" pitchFamily="18" charset="0"/>
                <a:cs typeface="Arial" charset="0"/>
                <a:hlinkClick r:id="rId3"/>
              </a:rPr>
              <a:t>U.S. State Department International Travel Information page </a:t>
            </a:r>
            <a:r>
              <a:rPr lang="en-US" sz="1400" dirty="0" smtClean="0">
                <a:latin typeface="Book Antiqua" pitchFamily="18" charset="0"/>
                <a:cs typeface="Arial" charset="0"/>
              </a:rPr>
              <a:t>for country specific information</a:t>
            </a:r>
            <a:r>
              <a:rPr lang="en-US" sz="1200" dirty="0" smtClean="0">
                <a:latin typeface="Book Antiqua" pitchFamily="18" charset="0"/>
                <a:cs typeface="Arial" charset="0"/>
              </a:rPr>
              <a:t>.</a:t>
            </a:r>
          </a:p>
          <a:p>
            <a:pPr lvl="1">
              <a:buFont typeface="Arial" pitchFamily="34" charset="0"/>
              <a:buChar char="•"/>
              <a:defRPr/>
            </a:pPr>
            <a:endParaRPr lang="en-US" sz="1200" dirty="0" smtClean="0">
              <a:latin typeface="Book Antiqua" pitchFamily="18" charset="0"/>
              <a:cs typeface="Arial" charset="0"/>
            </a:endParaRPr>
          </a:p>
          <a:p>
            <a:pPr lvl="1">
              <a:defRPr/>
            </a:pPr>
            <a:r>
              <a:rPr lang="en-US" sz="1600" b="1" dirty="0" smtClean="0">
                <a:solidFill>
                  <a:srgbClr val="26A5DF"/>
                </a:solidFill>
                <a:latin typeface="Book Antiqua" pitchFamily="18" charset="0"/>
                <a:cs typeface="Arial" charset="0"/>
              </a:rPr>
              <a:t>Obtain a Visa</a:t>
            </a:r>
          </a:p>
          <a:p>
            <a:pPr lvl="1">
              <a:buFont typeface="Arial" pitchFamily="34" charset="0"/>
              <a:buChar char="•"/>
              <a:defRPr/>
            </a:pPr>
            <a:r>
              <a:rPr lang="en-US" sz="1400" dirty="0" smtClean="0">
                <a:latin typeface="Book Antiqua" pitchFamily="18" charset="0"/>
                <a:cs typeface="Arial" charset="0"/>
              </a:rPr>
              <a:t>Some countries require that you obtain official authorization (called a visa) before entering their country</a:t>
            </a:r>
            <a:r>
              <a:rPr lang="en-US" sz="1400" smtClean="0">
                <a:latin typeface="Book Antiqua" pitchFamily="18" charset="0"/>
                <a:cs typeface="Arial" charset="0"/>
              </a:rPr>
              <a:t>. You </a:t>
            </a:r>
            <a:r>
              <a:rPr lang="en-US" sz="1400" dirty="0" smtClean="0">
                <a:latin typeface="Book Antiqua" pitchFamily="18" charset="0"/>
                <a:cs typeface="Arial" charset="0"/>
              </a:rPr>
              <a:t>are responsible for obtaining any necessary visas. </a:t>
            </a:r>
          </a:p>
          <a:p>
            <a:pPr lvl="1">
              <a:buFont typeface="Arial" pitchFamily="34" charset="0"/>
              <a:buChar char="•"/>
              <a:defRPr/>
            </a:pPr>
            <a:r>
              <a:rPr lang="en-US" sz="1400" dirty="0" smtClean="0">
                <a:latin typeface="Book Antiqua" pitchFamily="18" charset="0"/>
                <a:cs typeface="Arial" charset="0"/>
              </a:rPr>
              <a:t>You must have a valid passport before you can obtain a visa, so it is very important to apply for or renew your passport well in advance. </a:t>
            </a:r>
          </a:p>
          <a:p>
            <a:pPr lvl="1">
              <a:buFont typeface="Arial" pitchFamily="34" charset="0"/>
              <a:buChar char="•"/>
              <a:defRPr/>
            </a:pPr>
            <a:endParaRPr lang="en-US" sz="1200" dirty="0" smtClean="0">
              <a:latin typeface="Book Antiqua" pitchFamily="18" charset="0"/>
              <a:cs typeface="Arial" charset="0"/>
            </a:endParaRPr>
          </a:p>
          <a:p>
            <a:pPr lvl="1">
              <a:defRPr/>
            </a:pPr>
            <a:endParaRPr lang="en-US" sz="1200" dirty="0" smtClean="0">
              <a:latin typeface="Book Antiqua" pitchFamily="18" charset="0"/>
              <a:cs typeface="Arial" charset="0"/>
            </a:endParaRPr>
          </a:p>
        </p:txBody>
      </p:sp>
      <p:sp>
        <p:nvSpPr>
          <p:cNvPr id="5"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6"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rPr>
              <a:t>Passport &amp; Visa Reminder</a:t>
            </a:r>
            <a:endParaRPr lang="en-US" sz="3200" dirty="0">
              <a:solidFill>
                <a:schemeClr val="accent6"/>
              </a:solidFill>
              <a:latin typeface="Book Antiqua" pitchFamily="18" charset="0"/>
              <a:ea typeface="+mj-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5"/>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1484163" y="2111471"/>
            <a:ext cx="6516837" cy="4289329"/>
          </a:xfrm>
          <a:ln>
            <a:noFill/>
          </a:ln>
        </p:spPr>
      </p:pic>
      <p:sp>
        <p:nvSpPr>
          <p:cNvPr id="10" name="Striped Right Arrow 9"/>
          <p:cNvSpPr/>
          <p:nvPr/>
        </p:nvSpPr>
        <p:spPr>
          <a:xfrm rot="5400000">
            <a:off x="3902869" y="4447381"/>
            <a:ext cx="641350" cy="369888"/>
          </a:xfrm>
          <a:prstGeom prst="stripedRightArrow">
            <a:avLst>
              <a:gd name="adj1" fmla="val 38198"/>
              <a:gd name="adj2" fmla="val 60300"/>
            </a:avLst>
          </a:prstGeom>
          <a:solidFill>
            <a:schemeClr val="accent3"/>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27" name="TextBox 10"/>
          <p:cNvSpPr txBox="1">
            <a:spLocks noChangeArrowheads="1"/>
          </p:cNvSpPr>
          <p:nvPr/>
        </p:nvSpPr>
        <p:spPr bwMode="auto">
          <a:xfrm>
            <a:off x="1371600" y="1396425"/>
            <a:ext cx="7650162" cy="584775"/>
          </a:xfrm>
          <a:prstGeom prst="rect">
            <a:avLst/>
          </a:prstGeom>
          <a:noFill/>
          <a:ln w="9525">
            <a:noFill/>
            <a:miter lim="800000"/>
            <a:headEnd/>
            <a:tailEnd/>
          </a:ln>
        </p:spPr>
        <p:txBody>
          <a:bodyPr>
            <a:spAutoFit/>
          </a:bodyPr>
          <a:lstStyle/>
          <a:p>
            <a:r>
              <a:rPr lang="en-US" sz="1600" dirty="0" smtClean="0">
                <a:latin typeface="Georgia" pitchFamily="18" charset="0"/>
              </a:rPr>
              <a:t>Visit </a:t>
            </a:r>
            <a:r>
              <a:rPr lang="en-US" sz="1600" dirty="0">
                <a:solidFill>
                  <a:schemeClr val="accent5">
                    <a:lumMod val="50000"/>
                  </a:schemeClr>
                </a:solidFill>
                <a:latin typeface="Georgia" pitchFamily="18" charset="0"/>
                <a:hlinkClick r:id="rId3"/>
              </a:rPr>
              <a:t>www.explorica.com</a:t>
            </a:r>
            <a:endParaRPr lang="en-US" sz="1600" dirty="0">
              <a:solidFill>
                <a:schemeClr val="accent5">
                  <a:lumMod val="50000"/>
                </a:schemeClr>
              </a:solidFill>
              <a:latin typeface="Georgia" pitchFamily="18" charset="0"/>
            </a:endParaRPr>
          </a:p>
          <a:p>
            <a:r>
              <a:rPr lang="en-US" sz="1600" dirty="0" smtClean="0">
                <a:latin typeface="Georgia" pitchFamily="18" charset="0"/>
              </a:rPr>
              <a:t>Find </a:t>
            </a:r>
            <a:r>
              <a:rPr lang="en-US" sz="1600" dirty="0">
                <a:latin typeface="Georgia" pitchFamily="18" charset="0"/>
              </a:rPr>
              <a:t>the</a:t>
            </a:r>
            <a:r>
              <a:rPr lang="en-US" sz="1600" b="1" dirty="0">
                <a:solidFill>
                  <a:srgbClr val="FF0000"/>
                </a:solidFill>
                <a:latin typeface="Georgia" pitchFamily="18" charset="0"/>
              </a:rPr>
              <a:t> </a:t>
            </a:r>
            <a:r>
              <a:rPr lang="en-US" sz="1600" dirty="0" smtClean="0">
                <a:latin typeface="Georgia" pitchFamily="18" charset="0"/>
              </a:rPr>
              <a:t>“Students: Sign Up” button </a:t>
            </a:r>
            <a:r>
              <a:rPr lang="en-US" sz="1600" dirty="0">
                <a:latin typeface="Georgia" pitchFamily="18" charset="0"/>
              </a:rPr>
              <a:t>and then </a:t>
            </a:r>
            <a:r>
              <a:rPr lang="en-US" sz="1600" dirty="0" smtClean="0">
                <a:latin typeface="Georgia" pitchFamily="18" charset="0"/>
              </a:rPr>
              <a:t>click to go to the next page</a:t>
            </a:r>
            <a:endParaRPr lang="en-US" sz="1600" dirty="0">
              <a:latin typeface="Georgia" pitchFamily="18" charset="0"/>
            </a:endParaRPr>
          </a:p>
        </p:txBody>
      </p:sp>
      <p:sp>
        <p:nvSpPr>
          <p:cNvPr id="15"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7"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cs typeface="+mj-cs"/>
              </a:rPr>
              <a:t>Enrolling Online is Easy</a:t>
            </a:r>
            <a:endParaRPr lang="en-US" sz="3200" dirty="0">
              <a:solidFill>
                <a:schemeClr val="accent6"/>
              </a:solidFill>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5"/>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1447800" y="1447800"/>
            <a:ext cx="6934200" cy="4783056"/>
          </a:xfrm>
          <a:ln>
            <a:noFill/>
          </a:ln>
        </p:spPr>
      </p:pic>
      <p:sp>
        <p:nvSpPr>
          <p:cNvPr id="31747" name="TextBox 6"/>
          <p:cNvSpPr txBox="1">
            <a:spLocks noChangeArrowheads="1"/>
          </p:cNvSpPr>
          <p:nvPr/>
        </p:nvSpPr>
        <p:spPr bwMode="auto">
          <a:xfrm>
            <a:off x="609600" y="4318001"/>
            <a:ext cx="2552700" cy="400110"/>
          </a:xfrm>
          <a:prstGeom prst="rect">
            <a:avLst/>
          </a:prstGeom>
          <a:solidFill>
            <a:schemeClr val="bg1"/>
          </a:solidFill>
          <a:ln w="38100">
            <a:solidFill>
              <a:schemeClr val="accent3"/>
            </a:solidFill>
            <a:miter lim="800000"/>
            <a:headEnd/>
            <a:tailEnd/>
          </a:ln>
        </p:spPr>
        <p:txBody>
          <a:bodyPr>
            <a:spAutoFit/>
          </a:bodyPr>
          <a:lstStyle/>
          <a:p>
            <a:pPr algn="ctr"/>
            <a:r>
              <a:rPr lang="en-US" sz="2000" dirty="0" smtClean="0">
                <a:latin typeface="Book Antiqua" pitchFamily="18" charset="0"/>
              </a:rPr>
              <a:t>Ribal-8496</a:t>
            </a:r>
          </a:p>
        </p:txBody>
      </p:sp>
      <p:cxnSp>
        <p:nvCxnSpPr>
          <p:cNvPr id="8" name="Straight Arrow Connector 7"/>
          <p:cNvCxnSpPr/>
          <p:nvPr/>
        </p:nvCxnSpPr>
        <p:spPr>
          <a:xfrm rot="5400000" flipH="1" flipV="1">
            <a:off x="2703512" y="3609976"/>
            <a:ext cx="793750" cy="584200"/>
          </a:xfrm>
          <a:prstGeom prst="straightConnector1">
            <a:avLst/>
          </a:prstGeom>
          <a:ln w="38100" cap="sq">
            <a:solidFill>
              <a:schemeClr val="accent3"/>
            </a:solidFill>
            <a:tailEnd type="arrow" w="med" len="sm"/>
          </a:ln>
          <a:effectLst/>
        </p:spPr>
        <p:style>
          <a:lnRef idx="2">
            <a:schemeClr val="accent1"/>
          </a:lnRef>
          <a:fillRef idx="0">
            <a:schemeClr val="accent1"/>
          </a:fillRef>
          <a:effectRef idx="1">
            <a:schemeClr val="accent1"/>
          </a:effectRef>
          <a:fontRef idx="minor">
            <a:schemeClr val="tx1"/>
          </a:fontRef>
        </p:style>
      </p:cxnSp>
      <p:sp>
        <p:nvSpPr>
          <p:cNvPr id="7"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9"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cs typeface="+mj-cs"/>
              </a:rPr>
              <a:t>Enter the Tour Center ID</a:t>
            </a:r>
            <a:endParaRPr lang="en-US" sz="3200" dirty="0">
              <a:solidFill>
                <a:schemeClr val="accent6"/>
              </a:solidFill>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3" cstate="print"/>
          <a:stretch>
            <a:fillRect/>
          </a:stretch>
        </p:blipFill>
        <p:spPr bwMode="auto">
          <a:xfrm>
            <a:off x="1676400" y="1524000"/>
            <a:ext cx="6629399" cy="4462924"/>
          </a:xfrm>
          <a:prstGeom prst="rect">
            <a:avLst/>
          </a:prstGeom>
          <a:noFill/>
          <a:ln w="12700">
            <a:noFill/>
            <a:miter lim="800000"/>
            <a:headEnd/>
            <a:tailEnd/>
          </a:ln>
        </p:spPr>
      </p:pic>
      <p:sp>
        <p:nvSpPr>
          <p:cNvPr id="6"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Easy </a:t>
            </a:r>
            <a:r>
              <a:rPr lang="en-US" sz="3200" dirty="0" smtClean="0">
                <a:solidFill>
                  <a:schemeClr val="accent6"/>
                </a:solidFill>
                <a:latin typeface="Book Antiqua" pitchFamily="18" charset="0"/>
                <a:ea typeface="+mj-ea"/>
                <a:cs typeface="+mj-cs"/>
              </a:rPr>
              <a:t>Online </a:t>
            </a:r>
            <a:r>
              <a:rPr lang="en-US" sz="3200" dirty="0">
                <a:solidFill>
                  <a:schemeClr val="accent6"/>
                </a:solidFill>
                <a:latin typeface="Book Antiqua" pitchFamily="18" charset="0"/>
                <a:ea typeface="+mj-ea"/>
                <a:cs typeface="+mj-cs"/>
              </a:rPr>
              <a:t>P</a:t>
            </a:r>
            <a:r>
              <a:rPr lang="en-US" sz="3200" dirty="0" smtClean="0">
                <a:solidFill>
                  <a:schemeClr val="accent6"/>
                </a:solidFill>
                <a:latin typeface="Book Antiqua" pitchFamily="18" charset="0"/>
                <a:ea typeface="+mj-ea"/>
                <a:cs typeface="+mj-cs"/>
              </a:rPr>
              <a:t>ayments</a:t>
            </a:r>
            <a:endParaRPr lang="en-US" sz="3200" dirty="0">
              <a:solidFill>
                <a:schemeClr val="accent6"/>
              </a:solidFill>
              <a:latin typeface="Book Antiqua" pitchFamily="18" charset="0"/>
              <a:ea typeface="+mj-ea"/>
              <a:cs typeface="+mj-cs"/>
            </a:endParaRPr>
          </a:p>
        </p:txBody>
      </p:sp>
      <p:sp>
        <p:nvSpPr>
          <p:cNvPr id="7"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5" descr="TourDiary_sample.jpg"/>
          <p:cNvPicPr>
            <a:picLocks noChangeAspect="1"/>
          </p:cNvPicPr>
          <p:nvPr/>
        </p:nvPicPr>
        <p:blipFill>
          <a:blip r:embed="rId3" cstate="print"/>
          <a:stretch>
            <a:fillRect/>
          </a:stretch>
        </p:blipFill>
        <p:spPr bwMode="auto">
          <a:xfrm>
            <a:off x="2209800" y="1676400"/>
            <a:ext cx="5618332" cy="4495800"/>
          </a:xfrm>
          <a:prstGeom prst="rect">
            <a:avLst/>
          </a:prstGeom>
          <a:noFill/>
          <a:ln w="9525">
            <a:noFill/>
            <a:miter lim="800000"/>
            <a:headEnd/>
            <a:tailEnd/>
          </a:ln>
        </p:spPr>
      </p:pic>
      <p:sp>
        <p:nvSpPr>
          <p:cNvPr id="22531" name="TextBox 6"/>
          <p:cNvSpPr txBox="1">
            <a:spLocks noChangeArrowheads="1"/>
          </p:cNvSpPr>
          <p:nvPr/>
        </p:nvSpPr>
        <p:spPr bwMode="auto">
          <a:xfrm>
            <a:off x="1447800" y="1399401"/>
            <a:ext cx="6705600" cy="276999"/>
          </a:xfrm>
          <a:prstGeom prst="rect">
            <a:avLst/>
          </a:prstGeom>
          <a:noFill/>
          <a:ln w="9525">
            <a:noFill/>
            <a:miter lim="800000"/>
            <a:headEnd/>
            <a:tailEnd/>
          </a:ln>
        </p:spPr>
        <p:txBody>
          <a:bodyPr wrap="square">
            <a:spAutoFit/>
          </a:bodyPr>
          <a:lstStyle/>
          <a:p>
            <a:r>
              <a:rPr lang="en-US" sz="1200" dirty="0">
                <a:solidFill>
                  <a:srgbClr val="26A5DF"/>
                </a:solidFill>
                <a:latin typeface="Book Antiqua" pitchFamily="18" charset="0"/>
              </a:rPr>
              <a:t>Watch </a:t>
            </a:r>
            <a:r>
              <a:rPr lang="en-US" sz="1200" dirty="0" smtClean="0">
                <a:solidFill>
                  <a:srgbClr val="26A5DF"/>
                </a:solidFill>
                <a:latin typeface="Book Antiqua" pitchFamily="18" charset="0"/>
              </a:rPr>
              <a:t>your travelers </a:t>
            </a:r>
            <a:r>
              <a:rPr lang="en-US" sz="1200" dirty="0">
                <a:solidFill>
                  <a:srgbClr val="26A5DF"/>
                </a:solidFill>
                <a:latin typeface="Book Antiqua" pitchFamily="18" charset="0"/>
              </a:rPr>
              <a:t>on tour day by day. Share your tour diary with friends &amp; </a:t>
            </a:r>
            <a:r>
              <a:rPr lang="en-US" sz="1200" dirty="0" smtClean="0">
                <a:solidFill>
                  <a:srgbClr val="26A5DF"/>
                </a:solidFill>
                <a:latin typeface="Book Antiqua" pitchFamily="18" charset="0"/>
              </a:rPr>
              <a:t>family!</a:t>
            </a:r>
            <a:endParaRPr lang="en-US" sz="1200" dirty="0">
              <a:solidFill>
                <a:srgbClr val="26A5DF"/>
              </a:solidFill>
              <a:latin typeface="Book Antiqua" pitchFamily="18" charset="0"/>
            </a:endParaRPr>
          </a:p>
        </p:txBody>
      </p:sp>
      <p:sp>
        <p:nvSpPr>
          <p:cNvPr id="22"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Online </a:t>
            </a:r>
            <a:r>
              <a:rPr lang="en-US" sz="3200" dirty="0" smtClean="0">
                <a:solidFill>
                  <a:schemeClr val="accent6"/>
                </a:solidFill>
                <a:latin typeface="Book Antiqua" pitchFamily="18" charset="0"/>
                <a:ea typeface="+mj-ea"/>
                <a:cs typeface="+mj-cs"/>
              </a:rPr>
              <a:t>Tour </a:t>
            </a:r>
            <a:r>
              <a:rPr lang="en-US" sz="3200" dirty="0">
                <a:solidFill>
                  <a:schemeClr val="accent6"/>
                </a:solidFill>
                <a:latin typeface="Book Antiqua" pitchFamily="18" charset="0"/>
                <a:ea typeface="+mj-ea"/>
                <a:cs typeface="+mj-cs"/>
              </a:rPr>
              <a:t>D</a:t>
            </a:r>
            <a:r>
              <a:rPr lang="en-US" sz="3200" dirty="0" smtClean="0">
                <a:solidFill>
                  <a:schemeClr val="accent6"/>
                </a:solidFill>
                <a:latin typeface="Book Antiqua" pitchFamily="18" charset="0"/>
                <a:ea typeface="+mj-ea"/>
                <a:cs typeface="+mj-cs"/>
              </a:rPr>
              <a:t>iary</a:t>
            </a:r>
            <a:endParaRPr lang="en-US" sz="3200" dirty="0">
              <a:solidFill>
                <a:schemeClr val="accent6"/>
              </a:solidFill>
              <a:latin typeface="Book Antiqua" pitchFamily="18" charset="0"/>
              <a:ea typeface="+mj-ea"/>
              <a:cs typeface="+mj-cs"/>
            </a:endParaRPr>
          </a:p>
        </p:txBody>
      </p:sp>
      <p:sp>
        <p:nvSpPr>
          <p:cNvPr id="5"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5">
            <a:hlinkClick r:id="rId3"/>
          </p:cNvPr>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2057400" y="1974182"/>
            <a:ext cx="5588000" cy="3436017"/>
          </a:xfrm>
          <a:ln w="28575">
            <a:noFill/>
          </a:ln>
        </p:spPr>
      </p:pic>
      <p:sp>
        <p:nvSpPr>
          <p:cNvPr id="24579" name="Rectangle 6"/>
          <p:cNvSpPr>
            <a:spLocks noChangeArrowheads="1"/>
          </p:cNvSpPr>
          <p:nvPr/>
        </p:nvSpPr>
        <p:spPr bwMode="auto">
          <a:xfrm>
            <a:off x="1600200" y="1428690"/>
            <a:ext cx="6430962" cy="400110"/>
          </a:xfrm>
          <a:prstGeom prst="rect">
            <a:avLst/>
          </a:prstGeom>
          <a:noFill/>
          <a:ln w="9525">
            <a:noFill/>
            <a:miter lim="800000"/>
            <a:headEnd/>
            <a:tailEnd/>
          </a:ln>
        </p:spPr>
        <p:txBody>
          <a:bodyPr>
            <a:spAutoFit/>
          </a:bodyPr>
          <a:lstStyle/>
          <a:p>
            <a:pPr algn="ctr"/>
            <a:r>
              <a:rPr lang="en-US" sz="2000" dirty="0" smtClean="0">
                <a:solidFill>
                  <a:srgbClr val="26A5DF"/>
                </a:solidFill>
                <a:latin typeface="Book Antiqua" pitchFamily="18" charset="0"/>
              </a:rPr>
              <a:t>Watch </a:t>
            </a:r>
            <a:r>
              <a:rPr lang="en-US" sz="2000" dirty="0">
                <a:solidFill>
                  <a:srgbClr val="26A5DF"/>
                </a:solidFill>
                <a:latin typeface="Book Antiqua" pitchFamily="18" charset="0"/>
              </a:rPr>
              <a:t>this video!</a:t>
            </a:r>
          </a:p>
        </p:txBody>
      </p:sp>
      <p:sp>
        <p:nvSpPr>
          <p:cNvPr id="9"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cs typeface="+mj-cs"/>
              </a:rPr>
              <a:t>What’s it Like Being on Tour?</a:t>
            </a:r>
            <a:endParaRPr lang="en-US" sz="3200" dirty="0">
              <a:solidFill>
                <a:schemeClr val="accent6"/>
              </a:solidFill>
              <a:latin typeface="Book Antiqua" pitchFamily="18" charset="0"/>
              <a:ea typeface="+mj-ea"/>
              <a:cs typeface="+mj-cs"/>
            </a:endParaRPr>
          </a:p>
        </p:txBody>
      </p:sp>
      <p:sp>
        <p:nvSpPr>
          <p:cNvPr id="6"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a:solidFill>
                  <a:schemeClr val="accent6"/>
                </a:solidFill>
                <a:latin typeface="Book Antiqua" pitchFamily="18" charset="0"/>
                <a:ea typeface="+mj-ea"/>
                <a:cs typeface="+mj-cs"/>
              </a:rPr>
              <a:t>Contact Explorica</a:t>
            </a:r>
          </a:p>
        </p:txBody>
      </p:sp>
      <p:sp>
        <p:nvSpPr>
          <p:cNvPr id="5"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7" name="Content Placeholder 4"/>
          <p:cNvSpPr txBox="1">
            <a:spLocks/>
          </p:cNvSpPr>
          <p:nvPr/>
        </p:nvSpPr>
        <p:spPr bwMode="auto">
          <a:xfrm>
            <a:off x="4495800" y="1524000"/>
            <a:ext cx="5132388" cy="4510087"/>
          </a:xfrm>
          <a:prstGeom prst="rect">
            <a:avLst/>
          </a:prstGeom>
          <a:noFill/>
          <a:ln w="9525">
            <a:noFill/>
            <a:miter lim="800000"/>
            <a:headEnd/>
            <a:tailEnd/>
          </a:ln>
        </p:spPr>
        <p:txBody>
          <a:bodyPr vert="horz" wrap="square" lIns="91440" tIns="0" rIns="91440" bIns="45720" numCol="1" anchor="t" anchorCtr="0" compatLnSpc="1">
            <a:prstTxWarp prst="textNoShape">
              <a:avLst/>
            </a:prstTxWarp>
            <a:normAutofit/>
          </a:bodyPr>
          <a:lstStyle/>
          <a:p>
            <a:pPr marL="255588" marR="0" lvl="0" indent="-163513" algn="l" defTabSz="457200" rtl="0" eaLnBrk="0" fontAlgn="base" latinLnBrk="0" hangingPunct="0">
              <a:lnSpc>
                <a:spcPct val="90000"/>
              </a:lnSpc>
              <a:spcBef>
                <a:spcPts val="2400"/>
              </a:spcBef>
              <a:spcAft>
                <a:spcPct val="0"/>
              </a:spcAft>
              <a:buClrTx/>
              <a:buSzPct val="115000"/>
              <a:tabLst/>
              <a:defRPr/>
            </a:pPr>
            <a:r>
              <a:rPr kumimoji="0" lang="en-US" sz="2200" b="1" i="0" u="none" strike="noStrike" kern="1200" cap="none" spc="0" normalizeH="0" baseline="0" noProof="0" dirty="0" smtClean="0">
                <a:ln>
                  <a:noFill/>
                </a:ln>
                <a:solidFill>
                  <a:srgbClr val="26A5DF"/>
                </a:solidFill>
                <a:effectLst/>
                <a:uLnTx/>
                <a:uFillTx/>
                <a:latin typeface="Book Antiqua" pitchFamily="18" charset="0"/>
                <a:ea typeface="Verdana" charset="0"/>
                <a:cs typeface="Verdana" charset="0"/>
              </a:rPr>
              <a:t>Email</a:t>
            </a:r>
          </a:p>
          <a:p>
            <a:pPr marL="557213" marR="0" lvl="1" indent="-190500" algn="l" defTabSz="457200" rtl="0" eaLnBrk="0" fontAlgn="base" latinLnBrk="0" hangingPunct="0">
              <a:lnSpc>
                <a:spcPct val="90000"/>
              </a:lnSpc>
              <a:spcBef>
                <a:spcPts val="600"/>
              </a:spcBef>
              <a:spcAft>
                <a:spcPct val="0"/>
              </a:spcAft>
              <a:buClr>
                <a:srgbClr val="7F7F7F"/>
              </a:buClr>
              <a:buSzTx/>
              <a:buFont typeface="Lucida Grande"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Book Antiqua" pitchFamily="18" charset="0"/>
                <a:ea typeface="Verdana" charset="0"/>
                <a:cs typeface="Verdana" charset="0"/>
                <a:hlinkClick r:id="rId2"/>
              </a:rPr>
              <a:t>info@explorica.com</a:t>
            </a:r>
            <a:endParaRPr kumimoji="0" lang="en-US" sz="2200" b="0" i="0" u="none" strike="noStrike" kern="1200" cap="none" spc="0" normalizeH="0" baseline="0" noProof="0" dirty="0" smtClean="0">
              <a:ln>
                <a:noFill/>
              </a:ln>
              <a:solidFill>
                <a:sysClr val="windowText" lastClr="000000"/>
              </a:solidFill>
              <a:effectLst/>
              <a:uLnTx/>
              <a:uFillTx/>
              <a:latin typeface="Book Antiqua" pitchFamily="18" charset="0"/>
              <a:ea typeface="Verdana" charset="0"/>
              <a:cs typeface="Verdana" charset="0"/>
            </a:endParaRPr>
          </a:p>
          <a:p>
            <a:pPr marL="255588" marR="0" lvl="0" indent="-163513" algn="l" defTabSz="457200" rtl="0" eaLnBrk="0" fontAlgn="base" latinLnBrk="0" hangingPunct="0">
              <a:lnSpc>
                <a:spcPct val="90000"/>
              </a:lnSpc>
              <a:spcBef>
                <a:spcPts val="2400"/>
              </a:spcBef>
              <a:spcAft>
                <a:spcPct val="0"/>
              </a:spcAft>
              <a:buClrTx/>
              <a:buSzPct val="115000"/>
              <a:tabLst/>
              <a:defRPr/>
            </a:pPr>
            <a:r>
              <a:rPr kumimoji="0" lang="en-US" sz="2200" b="1" i="0" u="none" strike="noStrike" kern="1200" cap="none" spc="0" normalizeH="0" baseline="0" noProof="0" dirty="0" smtClean="0">
                <a:ln>
                  <a:noFill/>
                </a:ln>
                <a:solidFill>
                  <a:srgbClr val="26A5DF"/>
                </a:solidFill>
                <a:effectLst/>
                <a:uLnTx/>
                <a:uFillTx/>
                <a:latin typeface="Book Antiqua" pitchFamily="18" charset="0"/>
                <a:ea typeface="Verdana" charset="0"/>
                <a:cs typeface="Verdana" charset="0"/>
              </a:rPr>
              <a:t>Mail</a:t>
            </a:r>
          </a:p>
          <a:p>
            <a:pPr marL="557213" marR="0" lvl="1" indent="-190500" algn="l" defTabSz="457200" rtl="0" eaLnBrk="0" fontAlgn="base" latinLnBrk="0" hangingPunct="0">
              <a:lnSpc>
                <a:spcPct val="90000"/>
              </a:lnSpc>
              <a:spcBef>
                <a:spcPts val="600"/>
              </a:spcBef>
              <a:spcAft>
                <a:spcPct val="0"/>
              </a:spcAft>
              <a:buClr>
                <a:srgbClr val="7F7F7F"/>
              </a:buClr>
              <a:buSzTx/>
              <a:buFont typeface="Lucida Grande"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Book Antiqua" pitchFamily="18" charset="0"/>
                <a:ea typeface="Verdana" charset="0"/>
                <a:cs typeface="Verdana" charset="0"/>
              </a:rPr>
              <a:t>Explorica, Inc.</a:t>
            </a:r>
            <a:br>
              <a:rPr kumimoji="0" lang="en-US" sz="2200" b="0" i="0" u="none" strike="noStrike" kern="1200" cap="none" spc="0" normalizeH="0" baseline="0" noProof="0" dirty="0" smtClean="0">
                <a:ln>
                  <a:noFill/>
                </a:ln>
                <a:solidFill>
                  <a:sysClr val="windowText" lastClr="000000"/>
                </a:solidFill>
                <a:effectLst/>
                <a:uLnTx/>
                <a:uFillTx/>
                <a:latin typeface="Book Antiqua" pitchFamily="18" charset="0"/>
                <a:ea typeface="Verdana" charset="0"/>
                <a:cs typeface="Verdana" charset="0"/>
              </a:rPr>
            </a:br>
            <a:r>
              <a:rPr kumimoji="0" lang="en-US" sz="2200" b="0" i="0" u="none" strike="noStrike" kern="1200" cap="none" spc="0" normalizeH="0" baseline="0" noProof="0" dirty="0" smtClean="0">
                <a:ln>
                  <a:noFill/>
                </a:ln>
                <a:solidFill>
                  <a:sysClr val="windowText" lastClr="000000"/>
                </a:solidFill>
                <a:effectLst/>
                <a:uLnTx/>
                <a:uFillTx/>
                <a:latin typeface="Book Antiqua" pitchFamily="18" charset="0"/>
                <a:ea typeface="Verdana" charset="0"/>
                <a:cs typeface="Verdana" charset="0"/>
              </a:rPr>
              <a:t>145 Tremont St., Fl. 6</a:t>
            </a:r>
            <a:br>
              <a:rPr kumimoji="0" lang="en-US" sz="2200" b="0" i="0" u="none" strike="noStrike" kern="1200" cap="none" spc="0" normalizeH="0" baseline="0" noProof="0" dirty="0" smtClean="0">
                <a:ln>
                  <a:noFill/>
                </a:ln>
                <a:solidFill>
                  <a:sysClr val="windowText" lastClr="000000"/>
                </a:solidFill>
                <a:effectLst/>
                <a:uLnTx/>
                <a:uFillTx/>
                <a:latin typeface="Book Antiqua" pitchFamily="18" charset="0"/>
                <a:ea typeface="Verdana" charset="0"/>
                <a:cs typeface="Verdana" charset="0"/>
              </a:rPr>
            </a:br>
            <a:r>
              <a:rPr kumimoji="0" lang="en-US" sz="2200" b="0" i="0" u="none" strike="noStrike" kern="1200" cap="none" spc="0" normalizeH="0" baseline="0" noProof="0" dirty="0" smtClean="0">
                <a:ln>
                  <a:noFill/>
                </a:ln>
                <a:solidFill>
                  <a:sysClr val="windowText" lastClr="000000"/>
                </a:solidFill>
                <a:effectLst/>
                <a:uLnTx/>
                <a:uFillTx/>
                <a:latin typeface="Book Antiqua" pitchFamily="18" charset="0"/>
                <a:ea typeface="Verdana" charset="0"/>
                <a:cs typeface="Verdana" charset="0"/>
              </a:rPr>
              <a:t>Boston, MA 02111</a:t>
            </a:r>
          </a:p>
          <a:p>
            <a:pPr marL="255588" marR="0" lvl="0" indent="-163513" algn="l" defTabSz="457200" rtl="0" eaLnBrk="0" fontAlgn="base" latinLnBrk="0" hangingPunct="0">
              <a:lnSpc>
                <a:spcPct val="90000"/>
              </a:lnSpc>
              <a:spcBef>
                <a:spcPts val="2400"/>
              </a:spcBef>
              <a:spcAft>
                <a:spcPct val="0"/>
              </a:spcAft>
              <a:buClrTx/>
              <a:buSzPct val="115000"/>
              <a:tabLst/>
              <a:defRPr/>
            </a:pPr>
            <a:r>
              <a:rPr lang="en-US" sz="2200" b="1" dirty="0" smtClean="0">
                <a:solidFill>
                  <a:srgbClr val="26A5DF"/>
                </a:solidFill>
                <a:latin typeface="Book Antiqua" pitchFamily="18" charset="0"/>
                <a:ea typeface="Verdana" charset="0"/>
                <a:cs typeface="Verdana" charset="0"/>
              </a:rPr>
              <a:t>F</a:t>
            </a:r>
            <a:r>
              <a:rPr kumimoji="0" lang="en-US" sz="2200" b="1" i="0" u="none" strike="noStrike" kern="1200" cap="none" spc="0" normalizeH="0" baseline="0" noProof="0" dirty="0" smtClean="0">
                <a:ln>
                  <a:noFill/>
                </a:ln>
                <a:solidFill>
                  <a:srgbClr val="26A5DF"/>
                </a:solidFill>
                <a:effectLst/>
                <a:uLnTx/>
                <a:uFillTx/>
                <a:latin typeface="Book Antiqua" pitchFamily="18" charset="0"/>
                <a:ea typeface="Verdana" charset="0"/>
                <a:cs typeface="Verdana" charset="0"/>
              </a:rPr>
              <a:t>ax</a:t>
            </a:r>
          </a:p>
          <a:p>
            <a:pPr marL="557213" marR="0" lvl="1" indent="-190500" algn="l" defTabSz="457200" rtl="0" eaLnBrk="0" fontAlgn="base" latinLnBrk="0" hangingPunct="0">
              <a:lnSpc>
                <a:spcPct val="90000"/>
              </a:lnSpc>
              <a:spcBef>
                <a:spcPts val="600"/>
              </a:spcBef>
              <a:spcAft>
                <a:spcPct val="0"/>
              </a:spcAft>
              <a:buClr>
                <a:srgbClr val="7F7F7F"/>
              </a:buClr>
              <a:buSzTx/>
              <a:buFont typeface="Lucida Grande"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Book Antiqua" pitchFamily="18" charset="0"/>
                <a:ea typeface="Verdana" charset="0"/>
                <a:cs typeface="Verdana" charset="0"/>
              </a:rPr>
              <a:t>1.888.310.7088</a:t>
            </a:r>
          </a:p>
          <a:p>
            <a:pPr marL="255588" marR="0" lvl="0" indent="-163513" algn="l" defTabSz="457200" rtl="0" eaLnBrk="0" fontAlgn="base" latinLnBrk="0" hangingPunct="0">
              <a:lnSpc>
                <a:spcPct val="90000"/>
              </a:lnSpc>
              <a:spcBef>
                <a:spcPts val="2400"/>
              </a:spcBef>
              <a:spcAft>
                <a:spcPct val="0"/>
              </a:spcAft>
              <a:buClrTx/>
              <a:buSzPct val="115000"/>
              <a:tabLst/>
              <a:defRPr/>
            </a:pPr>
            <a:r>
              <a:rPr lang="en-US" sz="2200" b="1" dirty="0" smtClean="0">
                <a:solidFill>
                  <a:srgbClr val="26A5DF"/>
                </a:solidFill>
                <a:latin typeface="Book Antiqua" pitchFamily="18" charset="0"/>
                <a:ea typeface="Verdana" charset="0"/>
                <a:cs typeface="Verdana" charset="0"/>
              </a:rPr>
              <a:t>P</a:t>
            </a:r>
            <a:r>
              <a:rPr kumimoji="0" lang="en-US" sz="2200" b="1" i="0" u="none" strike="noStrike" kern="1200" cap="none" spc="0" normalizeH="0" baseline="0" noProof="0" dirty="0" smtClean="0">
                <a:ln>
                  <a:noFill/>
                </a:ln>
                <a:solidFill>
                  <a:srgbClr val="26A5DF"/>
                </a:solidFill>
                <a:effectLst/>
                <a:uLnTx/>
                <a:uFillTx/>
                <a:latin typeface="Book Antiqua" pitchFamily="18" charset="0"/>
                <a:ea typeface="Verdana" charset="0"/>
                <a:cs typeface="Verdana" charset="0"/>
              </a:rPr>
              <a:t>hone</a:t>
            </a:r>
          </a:p>
          <a:p>
            <a:pPr marL="557213" marR="0" lvl="1" indent="-190500" algn="l" defTabSz="457200" rtl="0" eaLnBrk="0" fontAlgn="base" latinLnBrk="0" hangingPunct="0">
              <a:lnSpc>
                <a:spcPct val="90000"/>
              </a:lnSpc>
              <a:spcBef>
                <a:spcPts val="600"/>
              </a:spcBef>
              <a:spcAft>
                <a:spcPct val="0"/>
              </a:spcAft>
              <a:buClr>
                <a:srgbClr val="7F7F7F"/>
              </a:buClr>
              <a:buSzTx/>
              <a:buFont typeface="Lucida Grande"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Book Antiqua" pitchFamily="18" charset="0"/>
                <a:ea typeface="Verdana" charset="0"/>
                <a:cs typeface="Verdana" charset="0"/>
              </a:rPr>
              <a:t>1.888.310.7121</a:t>
            </a:r>
          </a:p>
        </p:txBody>
      </p:sp>
      <p:pic>
        <p:nvPicPr>
          <p:cNvPr id="8" name="Picture 7" descr="n.jpg"/>
          <p:cNvPicPr>
            <a:picLocks noChangeAspect="1"/>
          </p:cNvPicPr>
          <p:nvPr/>
        </p:nvPicPr>
        <p:blipFill>
          <a:blip r:embed="rId3" cstate="print"/>
          <a:stretch>
            <a:fillRect/>
          </a:stretch>
        </p:blipFill>
        <p:spPr>
          <a:xfrm>
            <a:off x="1600200" y="2057400"/>
            <a:ext cx="2483576" cy="33221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0" y="6211669"/>
            <a:ext cx="9144000" cy="646331"/>
          </a:xfrm>
          <a:prstGeom prst="rect">
            <a:avLst/>
          </a:prstGeom>
          <a:solidFill>
            <a:srgbClr val="132600">
              <a:alpha val="60000"/>
            </a:srgbClr>
          </a:solidFill>
        </p:spPr>
        <p:txBody>
          <a:bodyPr wrap="square">
            <a:spAutoFit/>
          </a:bodyPr>
          <a:lstStyle/>
          <a:p>
            <a:pPr algn="ctr">
              <a:defRPr/>
            </a:pPr>
            <a:r>
              <a:rPr lang="en-US" sz="3600" dirty="0" smtClean="0">
                <a:solidFill>
                  <a:srgbClr val="92D050"/>
                </a:solidFill>
                <a:latin typeface="Georgia" pitchFamily="18" charset="0"/>
                <a:cs typeface="Aharoni" pitchFamily="2" charset="-79"/>
              </a:rPr>
              <a:t>Questions?</a:t>
            </a:r>
            <a:endParaRPr lang="en-US" sz="2400" dirty="0">
              <a:solidFill>
                <a:srgbClr val="92D050"/>
              </a:solidFill>
              <a:latin typeface="Georgia" pitchFamily="18" charset="0"/>
              <a:cs typeface="Aharoni"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rPr>
              <a:t>Why Do I Travel? </a:t>
            </a:r>
            <a:endParaRPr lang="en-US" sz="3200" dirty="0">
              <a:solidFill>
                <a:schemeClr val="accent6"/>
              </a:solidFill>
              <a:latin typeface="Book Antiqua" pitchFamily="18" charset="0"/>
              <a:ea typeface="+mj-ea"/>
            </a:endParaRPr>
          </a:p>
        </p:txBody>
      </p:sp>
      <p:sp>
        <p:nvSpPr>
          <p:cNvPr id="5" name="Content Placeholder 6"/>
          <p:cNvSpPr txBox="1">
            <a:spLocks/>
          </p:cNvSpPr>
          <p:nvPr/>
        </p:nvSpPr>
        <p:spPr>
          <a:xfrm>
            <a:off x="4876800" y="1447800"/>
            <a:ext cx="3468687" cy="2141538"/>
          </a:xfrm>
          <a:prstGeom prst="rect">
            <a:avLst/>
          </a:prstGeom>
        </p:spPr>
        <p:txBody>
          <a:bodyPr anchor="ctr"/>
          <a:lstStyle/>
          <a:p>
            <a:pPr algn="ctr">
              <a:defRPr/>
            </a:pPr>
            <a:r>
              <a:rPr lang="en-US" sz="2400" dirty="0" smtClean="0">
                <a:solidFill>
                  <a:srgbClr val="26A5DF"/>
                </a:solidFill>
                <a:latin typeface="Book Antiqua" pitchFamily="18" charset="0"/>
                <a:cs typeface="Arial" charset="0"/>
              </a:rPr>
              <a:t>  About Ms. </a:t>
            </a:r>
            <a:r>
              <a:rPr lang="en-US" sz="2400" dirty="0" err="1" smtClean="0">
                <a:solidFill>
                  <a:srgbClr val="26A5DF"/>
                </a:solidFill>
                <a:latin typeface="Book Antiqua" pitchFamily="18" charset="0"/>
                <a:cs typeface="Arial" charset="0"/>
              </a:rPr>
              <a:t>Hribal</a:t>
            </a:r>
            <a:endParaRPr lang="en-US" sz="2400" dirty="0" smtClean="0">
              <a:solidFill>
                <a:srgbClr val="26A5DF"/>
              </a:solidFill>
              <a:latin typeface="Book Antiqua" pitchFamily="18" charset="0"/>
              <a:cs typeface="Arial" charset="0"/>
            </a:endParaRPr>
          </a:p>
          <a:p>
            <a:pPr marL="285750" indent="-285750" algn="ctr">
              <a:buFont typeface="Arial" panose="020B0604020202020204" pitchFamily="34" charset="0"/>
              <a:buChar char="•"/>
              <a:defRPr/>
            </a:pPr>
            <a:r>
              <a:rPr lang="en-US" sz="1600" dirty="0" smtClean="0">
                <a:latin typeface="Book Antiqua" pitchFamily="18" charset="0"/>
                <a:cs typeface="Arial" charset="0"/>
              </a:rPr>
              <a:t>insert photo &amp; bio}</a:t>
            </a:r>
          </a:p>
          <a:p>
            <a:pPr marL="285750" indent="-285750" algn="ctr">
              <a:buFont typeface="Arial" panose="020B0604020202020204" pitchFamily="34" charset="0"/>
              <a:buChar char="•"/>
              <a:defRPr/>
            </a:pPr>
            <a:r>
              <a:rPr lang="en-US" sz="1600" dirty="0" smtClean="0">
                <a:latin typeface="Book Antiqua" pitchFamily="18" charset="0"/>
                <a:cs typeface="Arial" charset="0"/>
              </a:rPr>
              <a:t>Why </a:t>
            </a:r>
            <a:r>
              <a:rPr lang="en-US" sz="1600" dirty="0">
                <a:latin typeface="Book Antiqua" pitchFamily="18" charset="0"/>
                <a:cs typeface="Arial" charset="0"/>
              </a:rPr>
              <a:t>I chose this tour</a:t>
            </a:r>
          </a:p>
          <a:p>
            <a:pPr>
              <a:defRPr/>
            </a:pPr>
            <a:endParaRPr lang="en-US" sz="1200" dirty="0">
              <a:solidFill>
                <a:schemeClr val="tx1">
                  <a:tint val="75000"/>
                </a:schemeClr>
              </a:solidFill>
              <a:latin typeface="Arial" charset="0"/>
              <a:cs typeface="Arial" charset="0"/>
            </a:endParaRPr>
          </a:p>
        </p:txBody>
      </p:sp>
      <p:sp>
        <p:nvSpPr>
          <p:cNvPr id="7" name="Rectangle 6"/>
          <p:cNvSpPr/>
          <p:nvPr/>
        </p:nvSpPr>
        <p:spPr>
          <a:xfrm>
            <a:off x="1447800" y="1943100"/>
            <a:ext cx="2971800" cy="2971800"/>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341" name="TextBox 7"/>
          <p:cNvSpPr txBox="1">
            <a:spLocks noChangeArrowheads="1"/>
          </p:cNvSpPr>
          <p:nvPr/>
        </p:nvSpPr>
        <p:spPr bwMode="auto">
          <a:xfrm>
            <a:off x="1524000" y="3244056"/>
            <a:ext cx="2819400" cy="369888"/>
          </a:xfrm>
          <a:prstGeom prst="rect">
            <a:avLst/>
          </a:prstGeom>
          <a:noFill/>
          <a:ln w="9525">
            <a:noFill/>
            <a:miter lim="800000"/>
            <a:headEnd/>
            <a:tailEnd/>
          </a:ln>
        </p:spPr>
        <p:txBody>
          <a:bodyPr wrap="square">
            <a:spAutoFit/>
          </a:bodyPr>
          <a:lstStyle/>
          <a:p>
            <a:pPr algn="ctr"/>
            <a:r>
              <a:rPr lang="en-US" dirty="0">
                <a:solidFill>
                  <a:schemeClr val="bg1"/>
                </a:solidFill>
                <a:latin typeface="Book Antiqua" pitchFamily="18" charset="0"/>
              </a:rPr>
              <a:t>Insert Photo of </a:t>
            </a:r>
            <a:r>
              <a:rPr lang="en-US" dirty="0" smtClean="0">
                <a:solidFill>
                  <a:schemeClr val="bg1"/>
                </a:solidFill>
                <a:latin typeface="Book Antiqua" pitchFamily="18" charset="0"/>
              </a:rPr>
              <a:t>Yourself</a:t>
            </a:r>
            <a:endParaRPr lang="en-US" dirty="0">
              <a:solidFill>
                <a:schemeClr val="bg1"/>
              </a:solidFill>
              <a:latin typeface="Book Antiqua" pitchFamily="18" charset="0"/>
            </a:endParaRPr>
          </a:p>
        </p:txBody>
      </p:sp>
      <p:sp>
        <p:nvSpPr>
          <p:cNvPr id="6"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8"/>
          <p:cNvSpPr txBox="1">
            <a:spLocks/>
          </p:cNvSpPr>
          <p:nvPr/>
        </p:nvSpPr>
        <p:spPr>
          <a:xfrm>
            <a:off x="3733800" y="1752600"/>
            <a:ext cx="5257800" cy="3352800"/>
          </a:xfrm>
          <a:prstGeom prst="rect">
            <a:avLst/>
          </a:prstGeom>
        </p:spPr>
        <p:txBody>
          <a:bodyPr anchor="ctr">
            <a:normAutofit/>
          </a:bodyPr>
          <a:lstStyle/>
          <a:p>
            <a:pPr lvl="1" algn="ctr">
              <a:defRPr/>
            </a:pPr>
            <a:r>
              <a:rPr lang="en-US" sz="2000" b="1" dirty="0" smtClean="0">
                <a:solidFill>
                  <a:srgbClr val="26A5DF"/>
                </a:solidFill>
                <a:latin typeface="Book Antiqua" pitchFamily="18" charset="0"/>
                <a:cs typeface="Arial" charset="0"/>
              </a:rPr>
              <a:t>The Experience is Everything</a:t>
            </a:r>
          </a:p>
          <a:p>
            <a:pPr lvl="1">
              <a:buFont typeface="Arial" pitchFamily="34" charset="0"/>
              <a:buChar char="•"/>
              <a:defRPr/>
            </a:pPr>
            <a:endParaRPr lang="en-US" sz="1600" dirty="0" smtClean="0">
              <a:latin typeface="Book Antiqua" pitchFamily="18" charset="0"/>
              <a:cs typeface="Verdana" pitchFamily="34" charset="0"/>
            </a:endParaRPr>
          </a:p>
          <a:p>
            <a:pPr marL="640080" lvl="1" indent="-274320" algn="ctr" fontAlgn="auto">
              <a:spcAft>
                <a:spcPts val="0"/>
              </a:spcAft>
              <a:defRPr/>
            </a:pPr>
            <a:r>
              <a:rPr lang="en-US" sz="1600" dirty="0" smtClean="0">
                <a:latin typeface="Book Antiqua" pitchFamily="18" charset="0"/>
                <a:cs typeface="Georgia" charset="0"/>
              </a:rPr>
              <a:t>Educational travel is a vital part of a</a:t>
            </a:r>
          </a:p>
          <a:p>
            <a:pPr marL="640080" lvl="1" indent="-274320" algn="ctr" fontAlgn="auto">
              <a:spcAft>
                <a:spcPts val="0"/>
              </a:spcAft>
              <a:defRPr/>
            </a:pPr>
            <a:r>
              <a:rPr lang="en-US" sz="1600" dirty="0" smtClean="0">
                <a:latin typeface="Book Antiqua" pitchFamily="18" charset="0"/>
                <a:cs typeface="Georgia" charset="0"/>
              </a:rPr>
              <a:t>complete education. It expands views,</a:t>
            </a:r>
          </a:p>
          <a:p>
            <a:pPr marL="640080" lvl="1" indent="-274320" algn="ctr" fontAlgn="auto">
              <a:spcAft>
                <a:spcPts val="0"/>
              </a:spcAft>
              <a:defRPr/>
            </a:pPr>
            <a:r>
              <a:rPr lang="en-US" sz="1600" dirty="0" smtClean="0">
                <a:latin typeface="Book Antiqua" pitchFamily="18" charset="0"/>
                <a:cs typeface="Georgia" charset="0"/>
              </a:rPr>
              <a:t>promotes understanding, and provides</a:t>
            </a:r>
          </a:p>
          <a:p>
            <a:pPr marL="640080" lvl="1" indent="-274320" algn="ctr" fontAlgn="auto">
              <a:spcAft>
                <a:spcPts val="0"/>
              </a:spcAft>
              <a:defRPr/>
            </a:pPr>
            <a:r>
              <a:rPr lang="en-US" sz="1600" dirty="0" smtClean="0">
                <a:latin typeface="Book Antiqua" pitchFamily="18" charset="0"/>
                <a:cs typeface="Georgia" charset="0"/>
              </a:rPr>
              <a:t>first-hand experiences of classroom</a:t>
            </a:r>
          </a:p>
          <a:p>
            <a:pPr marL="640080" lvl="1" indent="-274320" algn="ctr" fontAlgn="auto">
              <a:spcAft>
                <a:spcPts val="0"/>
              </a:spcAft>
              <a:defRPr/>
            </a:pPr>
            <a:r>
              <a:rPr lang="en-US" sz="1600" dirty="0" smtClean="0">
                <a:latin typeface="Book Antiqua" pitchFamily="18" charset="0"/>
                <a:cs typeface="Georgia" charset="0"/>
              </a:rPr>
              <a:t>lessons.</a:t>
            </a:r>
          </a:p>
          <a:p>
            <a:pPr marL="640080" lvl="1" indent="-274320" algn="ctr" fontAlgn="auto">
              <a:spcAft>
                <a:spcPts val="0"/>
              </a:spcAft>
              <a:defRPr/>
            </a:pPr>
            <a:endParaRPr lang="en-US" sz="1600" dirty="0" smtClean="0">
              <a:latin typeface="Book Antiqua" pitchFamily="18" charset="0"/>
              <a:cs typeface="Georgia" charset="0"/>
            </a:endParaRPr>
          </a:p>
          <a:p>
            <a:pPr marL="640080" lvl="1" indent="-274320" algn="ctr" fontAlgn="auto">
              <a:spcAft>
                <a:spcPts val="0"/>
              </a:spcAft>
              <a:defRPr/>
            </a:pPr>
            <a:r>
              <a:rPr lang="en-US" sz="1600" dirty="0" smtClean="0">
                <a:latin typeface="Book Antiqua" pitchFamily="18" charset="0"/>
                <a:cs typeface="Georgia" charset="0"/>
              </a:rPr>
              <a:t>The majority of individuals that participated</a:t>
            </a:r>
          </a:p>
          <a:p>
            <a:pPr marL="640080" lvl="1" indent="-274320" algn="ctr" fontAlgn="auto">
              <a:spcAft>
                <a:spcPts val="0"/>
              </a:spcAft>
              <a:defRPr/>
            </a:pPr>
            <a:r>
              <a:rPr lang="en-US" sz="1600" dirty="0" smtClean="0">
                <a:latin typeface="Book Antiqua" pitchFamily="18" charset="0"/>
                <a:cs typeface="Georgia" charset="0"/>
              </a:rPr>
              <a:t>in youth travel directly credit their travel</a:t>
            </a:r>
          </a:p>
          <a:p>
            <a:pPr marL="640080" lvl="1" indent="-274320" algn="ctr" fontAlgn="auto">
              <a:spcAft>
                <a:spcPts val="0"/>
              </a:spcAft>
              <a:defRPr/>
            </a:pPr>
            <a:r>
              <a:rPr lang="en-US" sz="1600" dirty="0" smtClean="0">
                <a:latin typeface="Book Antiqua" pitchFamily="18" charset="0"/>
                <a:cs typeface="Georgia" charset="0"/>
              </a:rPr>
              <a:t>experiences as positively impacting their</a:t>
            </a:r>
          </a:p>
          <a:p>
            <a:pPr marL="640080" lvl="1" indent="-274320" algn="ctr" fontAlgn="auto">
              <a:spcAft>
                <a:spcPts val="0"/>
              </a:spcAft>
              <a:defRPr/>
            </a:pPr>
            <a:r>
              <a:rPr lang="en-US" sz="1600" dirty="0" smtClean="0">
                <a:latin typeface="Book Antiqua" pitchFamily="18" charset="0"/>
                <a:cs typeface="Georgia" charset="0"/>
              </a:rPr>
              <a:t>education and career.</a:t>
            </a:r>
            <a:endParaRPr lang="en-US" sz="1600" dirty="0">
              <a:latin typeface="Verdana" pitchFamily="34" charset="0"/>
              <a:cs typeface="Verdana" pitchFamily="34" charset="0"/>
            </a:endParaRPr>
          </a:p>
        </p:txBody>
      </p:sp>
      <p:sp>
        <p:nvSpPr>
          <p:cNvPr id="5"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8"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rPr>
              <a:t>Why Should You Travel? </a:t>
            </a:r>
            <a:endParaRPr lang="en-US" sz="3200" dirty="0">
              <a:solidFill>
                <a:schemeClr val="accent6"/>
              </a:solidFill>
              <a:latin typeface="Book Antiqua" pitchFamily="18" charset="0"/>
              <a:ea typeface="+mj-ea"/>
            </a:endParaRPr>
          </a:p>
        </p:txBody>
      </p:sp>
      <p:pic>
        <p:nvPicPr>
          <p:cNvPr id="6" name="Picture 9" descr="Chateu Trecession.jpg"/>
          <p:cNvPicPr>
            <a:picLocks noChangeAspect="1"/>
          </p:cNvPicPr>
          <p:nvPr/>
        </p:nvPicPr>
        <p:blipFill>
          <a:blip r:embed="rId2" cstate="print"/>
          <a:stretch>
            <a:fillRect/>
          </a:stretch>
        </p:blipFill>
        <p:spPr bwMode="auto">
          <a:xfrm>
            <a:off x="1577188" y="1638300"/>
            <a:ext cx="2385212" cy="3581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4" descr="temple of apollo.jpg"/>
          <p:cNvPicPr>
            <a:picLocks noChangeAspect="1"/>
          </p:cNvPicPr>
          <p:nvPr/>
        </p:nvPicPr>
        <p:blipFill>
          <a:blip r:embed="rId2" cstate="print"/>
          <a:stretch>
            <a:fillRect/>
          </a:stretch>
        </p:blipFill>
        <p:spPr>
          <a:xfrm>
            <a:off x="1722120" y="1747647"/>
            <a:ext cx="2971800" cy="1986153"/>
          </a:xfrm>
          <a:prstGeom prst="rect">
            <a:avLst/>
          </a:prstGeom>
          <a:ln>
            <a:noFill/>
          </a:ln>
          <a:effectLst>
            <a:outerShdw blurRad="292100" dist="139700" dir="2700000" algn="tl" rotWithShape="0">
              <a:srgbClr val="333333">
                <a:alpha val="65000"/>
              </a:srgbClr>
            </a:outerShdw>
          </a:effectLst>
        </p:spPr>
      </p:pic>
      <p:pic>
        <p:nvPicPr>
          <p:cNvPr id="3" name="Picture Placeholder 18" descr="pompeii_temple_of_jupiter.jpg"/>
          <p:cNvPicPr>
            <a:picLocks noChangeAspect="1"/>
          </p:cNvPicPr>
          <p:nvPr/>
        </p:nvPicPr>
        <p:blipFill>
          <a:blip r:embed="rId3" cstate="print"/>
          <a:srcRect b="4365"/>
          <a:stretch>
            <a:fillRect/>
          </a:stretch>
        </p:blipFill>
        <p:spPr>
          <a:xfrm>
            <a:off x="5181600" y="1752600"/>
            <a:ext cx="2971800" cy="1981200"/>
          </a:xfrm>
          <a:prstGeom prst="rect">
            <a:avLst/>
          </a:prstGeom>
          <a:ln>
            <a:noFill/>
          </a:ln>
          <a:effectLst>
            <a:outerShdw blurRad="292100" dist="139700" dir="2700000" algn="tl" rotWithShape="0">
              <a:srgbClr val="333333">
                <a:alpha val="65000"/>
              </a:srgbClr>
            </a:outerShdw>
          </a:effectLst>
        </p:spPr>
      </p:pic>
      <p:pic>
        <p:nvPicPr>
          <p:cNvPr id="5" name="Picture Placeholder 15" descr="parthenon-500.jpg"/>
          <p:cNvPicPr>
            <a:picLocks noChangeAspect="1"/>
          </p:cNvPicPr>
          <p:nvPr/>
        </p:nvPicPr>
        <p:blipFill>
          <a:blip r:embed="rId4" cstate="print"/>
          <a:srcRect l="1435" b="1120"/>
          <a:stretch>
            <a:fillRect/>
          </a:stretch>
        </p:blipFill>
        <p:spPr>
          <a:xfrm>
            <a:off x="5181599" y="4190999"/>
            <a:ext cx="2971800" cy="1981201"/>
          </a:xfrm>
          <a:prstGeom prst="rect">
            <a:avLst/>
          </a:prstGeom>
          <a:ln>
            <a:noFill/>
          </a:ln>
          <a:effectLst>
            <a:outerShdw blurRad="292100" dist="139700" dir="2700000" algn="tl" rotWithShape="0">
              <a:srgbClr val="333333">
                <a:alpha val="65000"/>
              </a:srgbClr>
            </a:outerShdw>
          </a:effectLst>
        </p:spPr>
      </p:pic>
      <p:pic>
        <p:nvPicPr>
          <p:cNvPr id="12" name="Picture Placeholder 14" descr="temple of apollo.jpg"/>
          <p:cNvPicPr>
            <a:picLocks noChangeAspect="1"/>
          </p:cNvPicPr>
          <p:nvPr/>
        </p:nvPicPr>
        <p:blipFill>
          <a:blip r:embed="rId5" cstate="print"/>
          <a:srcRect r="5302"/>
          <a:stretch>
            <a:fillRect/>
          </a:stretch>
        </p:blipFill>
        <p:spPr>
          <a:xfrm>
            <a:off x="1752600" y="4187952"/>
            <a:ext cx="2971800" cy="1984248"/>
          </a:xfrm>
          <a:prstGeom prst="rect">
            <a:avLst/>
          </a:prstGeom>
          <a:ln>
            <a:noFill/>
          </a:ln>
          <a:effectLst>
            <a:outerShdw blurRad="292100" dist="139700" dir="2700000" algn="tl" rotWithShape="0">
              <a:srgbClr val="333333">
                <a:alpha val="65000"/>
              </a:srgbClr>
            </a:outerShdw>
          </a:effectLst>
        </p:spPr>
      </p:pic>
      <p:sp>
        <p:nvSpPr>
          <p:cNvPr id="13"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cs typeface="+mj-cs"/>
              </a:rPr>
              <a:t>Highlights of What We’ll See</a:t>
            </a:r>
            <a:endParaRPr lang="en-US" sz="3200" dirty="0">
              <a:solidFill>
                <a:schemeClr val="accent6"/>
              </a:solidFill>
              <a:latin typeface="Book Antiqua" pitchFamily="18" charset="0"/>
              <a:ea typeface="+mj-ea"/>
              <a:cs typeface="+mj-cs"/>
            </a:endParaRPr>
          </a:p>
        </p:txBody>
      </p:sp>
      <p:sp>
        <p:nvSpPr>
          <p:cNvPr id="7" name="TextBox 6"/>
          <p:cNvSpPr txBox="1"/>
          <p:nvPr/>
        </p:nvSpPr>
        <p:spPr>
          <a:xfrm>
            <a:off x="1645920" y="1386297"/>
            <a:ext cx="3154680" cy="338554"/>
          </a:xfrm>
          <a:prstGeom prst="rect">
            <a:avLst/>
          </a:prstGeom>
          <a:noFill/>
        </p:spPr>
        <p:txBody>
          <a:bodyPr wrap="square" rtlCol="0">
            <a:spAutoFit/>
          </a:bodyPr>
          <a:lstStyle/>
          <a:p>
            <a:r>
              <a:rPr lang="es-ES" sz="1600" b="1" dirty="0" smtClean="0">
                <a:solidFill>
                  <a:srgbClr val="00B0F0"/>
                </a:solidFill>
                <a:latin typeface="Book Antiqua" pitchFamily="18" charset="0"/>
              </a:rPr>
              <a:t>Manuel Antonio </a:t>
            </a:r>
            <a:r>
              <a:rPr lang="es-ES" sz="1600" b="1" dirty="0" err="1" smtClean="0">
                <a:solidFill>
                  <a:srgbClr val="00B0F0"/>
                </a:solidFill>
                <a:latin typeface="Book Antiqua" pitchFamily="18" charset="0"/>
              </a:rPr>
              <a:t>National</a:t>
            </a:r>
            <a:r>
              <a:rPr lang="es-ES" sz="1600" b="1" dirty="0" smtClean="0">
                <a:solidFill>
                  <a:srgbClr val="00B0F0"/>
                </a:solidFill>
                <a:latin typeface="Book Antiqua" pitchFamily="18" charset="0"/>
              </a:rPr>
              <a:t> Park</a:t>
            </a:r>
            <a:endParaRPr lang="en-US" sz="1600" b="1" dirty="0">
              <a:solidFill>
                <a:srgbClr val="00B0F0"/>
              </a:solidFill>
              <a:latin typeface="Book Antiqua" pitchFamily="18" charset="0"/>
            </a:endParaRPr>
          </a:p>
        </p:txBody>
      </p:sp>
      <p:sp>
        <p:nvSpPr>
          <p:cNvPr id="8" name="TextBox 7"/>
          <p:cNvSpPr txBox="1"/>
          <p:nvPr/>
        </p:nvSpPr>
        <p:spPr>
          <a:xfrm>
            <a:off x="5181600" y="1414046"/>
            <a:ext cx="2971800" cy="338554"/>
          </a:xfrm>
          <a:prstGeom prst="rect">
            <a:avLst/>
          </a:prstGeom>
          <a:noFill/>
        </p:spPr>
        <p:txBody>
          <a:bodyPr wrap="square" rtlCol="0">
            <a:spAutoFit/>
          </a:bodyPr>
          <a:lstStyle/>
          <a:p>
            <a:pPr algn="ctr"/>
            <a:r>
              <a:rPr lang="es-ES" sz="1600" b="1" dirty="0" smtClean="0">
                <a:solidFill>
                  <a:srgbClr val="00B0F0"/>
                </a:solidFill>
                <a:latin typeface="Book Antiqua" pitchFamily="18" charset="0"/>
              </a:rPr>
              <a:t>Hot Springs</a:t>
            </a:r>
            <a:endParaRPr lang="en-US" sz="1600" b="1" dirty="0">
              <a:solidFill>
                <a:srgbClr val="00B0F0"/>
              </a:solidFill>
              <a:latin typeface="Book Antiqua" pitchFamily="18" charset="0"/>
            </a:endParaRPr>
          </a:p>
        </p:txBody>
      </p:sp>
      <p:sp>
        <p:nvSpPr>
          <p:cNvPr id="9" name="TextBox 8"/>
          <p:cNvSpPr txBox="1"/>
          <p:nvPr/>
        </p:nvSpPr>
        <p:spPr>
          <a:xfrm>
            <a:off x="1752600" y="3806952"/>
            <a:ext cx="2971800" cy="338554"/>
          </a:xfrm>
          <a:prstGeom prst="rect">
            <a:avLst/>
          </a:prstGeom>
          <a:noFill/>
        </p:spPr>
        <p:txBody>
          <a:bodyPr wrap="square" rtlCol="0">
            <a:spAutoFit/>
          </a:bodyPr>
          <a:lstStyle/>
          <a:p>
            <a:pPr algn="ctr"/>
            <a:r>
              <a:rPr lang="es-ES" sz="1600" b="1" dirty="0" err="1" smtClean="0">
                <a:solidFill>
                  <a:srgbClr val="00B0F0"/>
                </a:solidFill>
                <a:latin typeface="Book Antiqua" pitchFamily="18" charset="0"/>
              </a:rPr>
              <a:t>Poás</a:t>
            </a:r>
            <a:r>
              <a:rPr lang="es-ES" sz="1600" b="1" dirty="0" smtClean="0">
                <a:solidFill>
                  <a:srgbClr val="00B0F0"/>
                </a:solidFill>
                <a:latin typeface="Book Antiqua" pitchFamily="18" charset="0"/>
              </a:rPr>
              <a:t> </a:t>
            </a:r>
            <a:r>
              <a:rPr lang="es-ES" sz="1600" b="1" dirty="0" err="1" smtClean="0">
                <a:solidFill>
                  <a:srgbClr val="00B0F0"/>
                </a:solidFill>
                <a:latin typeface="Book Antiqua" pitchFamily="18" charset="0"/>
              </a:rPr>
              <a:t>Volcano</a:t>
            </a:r>
            <a:endParaRPr lang="en-US" sz="1600" b="1" dirty="0">
              <a:solidFill>
                <a:srgbClr val="00B0F0"/>
              </a:solidFill>
              <a:latin typeface="Book Antiqua" pitchFamily="18" charset="0"/>
            </a:endParaRPr>
          </a:p>
        </p:txBody>
      </p:sp>
      <p:sp>
        <p:nvSpPr>
          <p:cNvPr id="10" name="TextBox 9"/>
          <p:cNvSpPr txBox="1"/>
          <p:nvPr/>
        </p:nvSpPr>
        <p:spPr>
          <a:xfrm>
            <a:off x="5181600" y="3810000"/>
            <a:ext cx="2971800" cy="338554"/>
          </a:xfrm>
          <a:prstGeom prst="rect">
            <a:avLst/>
          </a:prstGeom>
          <a:noFill/>
        </p:spPr>
        <p:txBody>
          <a:bodyPr wrap="square" rtlCol="0">
            <a:spAutoFit/>
          </a:bodyPr>
          <a:lstStyle/>
          <a:p>
            <a:pPr algn="ctr"/>
            <a:r>
              <a:rPr lang="es-ES" sz="1600" b="1" dirty="0" err="1" smtClean="0">
                <a:solidFill>
                  <a:srgbClr val="00B0F0"/>
                </a:solidFill>
                <a:latin typeface="Book Antiqua" pitchFamily="18" charset="0"/>
              </a:rPr>
              <a:t>Coastal</a:t>
            </a:r>
            <a:r>
              <a:rPr lang="es-ES" sz="1600" b="1" dirty="0" smtClean="0">
                <a:solidFill>
                  <a:srgbClr val="00B0F0"/>
                </a:solidFill>
                <a:latin typeface="Book Antiqua" pitchFamily="18" charset="0"/>
              </a:rPr>
              <a:t> Puntarenas</a:t>
            </a:r>
            <a:endParaRPr lang="en-US" sz="1600" b="1" dirty="0">
              <a:solidFill>
                <a:srgbClr val="00B0F0"/>
              </a:solidFill>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cs typeface="+mj-cs"/>
              </a:rPr>
              <a:t>Tour Itinerary</a:t>
            </a:r>
            <a:endParaRPr lang="en-US" sz="3200" dirty="0">
              <a:solidFill>
                <a:schemeClr val="accent6"/>
              </a:solidFill>
              <a:latin typeface="Book Antiqua" pitchFamily="18" charset="0"/>
              <a:ea typeface="+mj-ea"/>
              <a:cs typeface="+mj-cs"/>
            </a:endParaRPr>
          </a:p>
        </p:txBody>
      </p:sp>
      <p:pic>
        <p:nvPicPr>
          <p:cNvPr id="16388" name="Picture 4" descr="Versailles_Palace.jpg"/>
          <p:cNvPicPr>
            <a:picLocks noChangeAspect="1"/>
          </p:cNvPicPr>
          <p:nvPr/>
        </p:nvPicPr>
        <p:blipFill>
          <a:blip r:embed="rId2" cstate="print"/>
          <a:stretch>
            <a:fillRect/>
          </a:stretch>
        </p:blipFill>
        <p:spPr bwMode="auto">
          <a:xfrm>
            <a:off x="1143000" y="1981200"/>
            <a:ext cx="3359800" cy="2514600"/>
          </a:xfrm>
          <a:prstGeom prst="rect">
            <a:avLst/>
          </a:prstGeom>
          <a:ln>
            <a:noFill/>
          </a:ln>
          <a:effectLst>
            <a:outerShdw blurRad="292100" dist="139700" dir="2700000" algn="tl" rotWithShape="0">
              <a:srgbClr val="333333">
                <a:alpha val="65000"/>
              </a:srgbClr>
            </a:outerShdw>
          </a:effectLst>
        </p:spPr>
      </p:pic>
      <p:sp>
        <p:nvSpPr>
          <p:cNvPr id="6"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12" name="TextBox 7"/>
          <p:cNvSpPr txBox="1">
            <a:spLocks noChangeArrowheads="1"/>
          </p:cNvSpPr>
          <p:nvPr/>
        </p:nvSpPr>
        <p:spPr bwMode="auto">
          <a:xfrm>
            <a:off x="4572000" y="1447800"/>
            <a:ext cx="4419600" cy="4031873"/>
          </a:xfrm>
          <a:prstGeom prst="rect">
            <a:avLst/>
          </a:prstGeom>
          <a:noFill/>
          <a:ln w="9525">
            <a:noFill/>
            <a:miter lim="800000"/>
            <a:headEnd/>
            <a:tailEnd/>
          </a:ln>
        </p:spPr>
        <p:txBody>
          <a:bodyPr wrap="square">
            <a:spAutoFit/>
          </a:bodyPr>
          <a:lstStyle/>
          <a:p>
            <a:r>
              <a:rPr lang="en-US" sz="1600" b="1" dirty="0" smtClean="0">
                <a:solidFill>
                  <a:srgbClr val="0070C0"/>
                </a:solidFill>
                <a:latin typeface="Book Antiqua" pitchFamily="18" charset="0"/>
              </a:rPr>
              <a:t>Day 1 </a:t>
            </a:r>
            <a:r>
              <a:rPr lang="en-US" sz="1600" b="1" dirty="0" err="1" smtClean="0">
                <a:solidFill>
                  <a:srgbClr val="0070C0"/>
                </a:solidFill>
                <a:latin typeface="Book Antiqua" pitchFamily="18" charset="0"/>
              </a:rPr>
              <a:t>Hola</a:t>
            </a:r>
            <a:r>
              <a:rPr lang="en-US" sz="1600" b="1" dirty="0" smtClean="0">
                <a:solidFill>
                  <a:srgbClr val="0070C0"/>
                </a:solidFill>
                <a:latin typeface="Book Antiqua" pitchFamily="18" charset="0"/>
              </a:rPr>
              <a:t> San José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Meet your Tour Director and check into hotel</a:t>
            </a:r>
          </a:p>
          <a:p>
            <a:endParaRPr lang="en-US" sz="1600" b="1" dirty="0" smtClean="0">
              <a:latin typeface="Book Antiqua" pitchFamily="18" charset="0"/>
            </a:endParaRPr>
          </a:p>
          <a:p>
            <a:r>
              <a:rPr lang="en-US" sz="1600" b="1" dirty="0" smtClean="0">
                <a:solidFill>
                  <a:srgbClr val="0070C0"/>
                </a:solidFill>
                <a:latin typeface="Book Antiqua" pitchFamily="18" charset="0"/>
              </a:rPr>
              <a:t>Day 2 San José--</a:t>
            </a:r>
            <a:r>
              <a:rPr lang="en-US" sz="1600" b="1" dirty="0" err="1" smtClean="0">
                <a:solidFill>
                  <a:srgbClr val="0070C0"/>
                </a:solidFill>
                <a:latin typeface="Book Antiqua" pitchFamily="18" charset="0"/>
              </a:rPr>
              <a:t>Arenal</a:t>
            </a:r>
            <a:r>
              <a:rPr lang="en-US" sz="1600" b="1" dirty="0" smtClean="0">
                <a:solidFill>
                  <a:srgbClr val="0070C0"/>
                </a:solidFill>
                <a:latin typeface="Book Antiqua" pitchFamily="18" charset="0"/>
              </a:rPr>
              <a:t>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Travel to </a:t>
            </a:r>
            <a:r>
              <a:rPr lang="en-US" sz="1600" dirty="0" err="1" smtClean="0">
                <a:latin typeface="Book Antiqua" pitchFamily="18" charset="0"/>
              </a:rPr>
              <a:t>Arenal</a:t>
            </a:r>
            <a:r>
              <a:rPr lang="en-US" sz="1600" dirty="0" smtClean="0">
                <a:latin typeface="Book Antiqua" pitchFamily="18" charset="0"/>
              </a:rPr>
              <a:t> via </a:t>
            </a:r>
            <a:r>
              <a:rPr lang="en-US" sz="1600" dirty="0" err="1" smtClean="0">
                <a:latin typeface="Book Antiqua" pitchFamily="18" charset="0"/>
              </a:rPr>
              <a:t>Poás</a:t>
            </a:r>
            <a:r>
              <a:rPr lang="en-US" sz="1600" dirty="0" smtClean="0">
                <a:latin typeface="Book Antiqua" pitchFamily="18" charset="0"/>
              </a:rPr>
              <a:t> Volcano</a:t>
            </a:r>
          </a:p>
          <a:p>
            <a:pPr marL="109728" indent="-91440" defTabSz="457200">
              <a:buClr>
                <a:schemeClr val="bg1">
                  <a:lumMod val="50000"/>
                </a:schemeClr>
              </a:buClr>
              <a:buFont typeface="Lucida Grande"/>
              <a:buChar char="›"/>
              <a:tabLst>
                <a:tab pos="182880" algn="l"/>
                <a:tab pos="365760" algn="l"/>
                <a:tab pos="548640" algn="l"/>
              </a:tabLst>
            </a:pPr>
            <a:r>
              <a:rPr lang="en-US" sz="1600" dirty="0" err="1" smtClean="0">
                <a:latin typeface="Book Antiqua" pitchFamily="18" charset="0"/>
              </a:rPr>
              <a:t>Poás</a:t>
            </a:r>
            <a:r>
              <a:rPr lang="en-US" sz="1600" dirty="0" smtClean="0">
                <a:latin typeface="Book Antiqua" pitchFamily="18" charset="0"/>
              </a:rPr>
              <a:t> Volcano </a:t>
            </a:r>
          </a:p>
          <a:p>
            <a:endParaRPr lang="en-US" sz="1600" b="1" dirty="0" smtClean="0">
              <a:latin typeface="Book Antiqua" pitchFamily="18" charset="0"/>
            </a:endParaRPr>
          </a:p>
          <a:p>
            <a:r>
              <a:rPr lang="en-US" sz="1600" b="1" dirty="0" smtClean="0">
                <a:solidFill>
                  <a:srgbClr val="0070C0"/>
                </a:solidFill>
                <a:latin typeface="Book Antiqua" pitchFamily="18" charset="0"/>
              </a:rPr>
              <a:t>Day 3 </a:t>
            </a:r>
            <a:r>
              <a:rPr lang="en-US" sz="1600" b="1" dirty="0" err="1" smtClean="0">
                <a:solidFill>
                  <a:srgbClr val="0070C0"/>
                </a:solidFill>
                <a:latin typeface="Book Antiqua" pitchFamily="18" charset="0"/>
              </a:rPr>
              <a:t>Arenal</a:t>
            </a:r>
            <a:r>
              <a:rPr lang="en-US" sz="1600" b="1" dirty="0" smtClean="0">
                <a:solidFill>
                  <a:srgbClr val="0070C0"/>
                </a:solidFill>
                <a:latin typeface="Book Antiqua" pitchFamily="18" charset="0"/>
              </a:rPr>
              <a:t> Landmarks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Kayaking tour on Lake </a:t>
            </a:r>
            <a:r>
              <a:rPr lang="en-US" sz="1600" dirty="0" err="1" smtClean="0">
                <a:latin typeface="Book Antiqua" pitchFamily="18" charset="0"/>
              </a:rPr>
              <a:t>Arenal</a:t>
            </a:r>
            <a:r>
              <a:rPr lang="en-US" sz="1600" dirty="0" smtClean="0">
                <a:latin typeface="Book Antiqua" pitchFamily="18" charset="0"/>
              </a:rPr>
              <a:t> </a:t>
            </a:r>
          </a:p>
          <a:p>
            <a:pPr marL="109728" indent="-91440" defTabSz="457200">
              <a:buClr>
                <a:schemeClr val="bg1">
                  <a:lumMod val="50000"/>
                </a:schemeClr>
              </a:buClr>
              <a:buFont typeface="Lucida Grande"/>
              <a:buChar char="›"/>
              <a:tabLst>
                <a:tab pos="182880" algn="l"/>
                <a:tab pos="365760" algn="l"/>
                <a:tab pos="548640" algn="l"/>
              </a:tabLst>
            </a:pPr>
            <a:r>
              <a:rPr lang="en-US" sz="1600" dirty="0">
                <a:latin typeface="Book Antiqua" pitchFamily="18" charset="0"/>
              </a:rPr>
              <a:t>Hanging Bridges </a:t>
            </a:r>
            <a:r>
              <a:rPr lang="en-US" sz="1600" dirty="0" smtClean="0">
                <a:latin typeface="Book Antiqua" pitchFamily="18" charset="0"/>
              </a:rPr>
              <a:t>Excursion</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Hot Springs visit </a:t>
            </a:r>
          </a:p>
          <a:p>
            <a:endParaRPr lang="en-US" sz="1600" b="1" dirty="0" smtClean="0">
              <a:latin typeface="Book Antiqua" pitchFamily="18" charset="0"/>
            </a:endParaRPr>
          </a:p>
          <a:p>
            <a:r>
              <a:rPr lang="en-US" sz="1600" b="1" dirty="0" smtClean="0">
                <a:solidFill>
                  <a:srgbClr val="0070C0"/>
                </a:solidFill>
                <a:latin typeface="Book Antiqua" pitchFamily="18" charset="0"/>
              </a:rPr>
              <a:t>Day 4 </a:t>
            </a:r>
            <a:r>
              <a:rPr lang="en-US" sz="1600" b="1" dirty="0" err="1" smtClean="0">
                <a:solidFill>
                  <a:srgbClr val="0070C0"/>
                </a:solidFill>
                <a:latin typeface="Book Antiqua" pitchFamily="18" charset="0"/>
              </a:rPr>
              <a:t>Arenal—Monteverde</a:t>
            </a:r>
            <a:r>
              <a:rPr lang="en-US" sz="1600" b="1" dirty="0" smtClean="0">
                <a:solidFill>
                  <a:srgbClr val="0070C0"/>
                </a:solidFill>
                <a:latin typeface="Book Antiqua" pitchFamily="18" charset="0"/>
              </a:rPr>
              <a:t>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Travel to </a:t>
            </a:r>
            <a:r>
              <a:rPr lang="en-US" sz="1600" dirty="0" err="1" smtClean="0">
                <a:latin typeface="Book Antiqua" pitchFamily="18" charset="0"/>
              </a:rPr>
              <a:t>Monteverde</a:t>
            </a:r>
            <a:r>
              <a:rPr lang="en-US" sz="1600" dirty="0" smtClean="0">
                <a:latin typeface="Book Antiqua" pitchFamily="18" charset="0"/>
              </a:rPr>
              <a:t>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Local School visit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Canopy Tour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Georgia" pitchFamily="18" charset="0"/>
                <a:ea typeface="+mj-ea"/>
                <a:cs typeface="+mj-cs"/>
              </a:rPr>
              <a:t>Tour Itinerary </a:t>
            </a:r>
            <a:endParaRPr lang="en-US" sz="3200" dirty="0">
              <a:solidFill>
                <a:schemeClr val="accent6"/>
              </a:solidFill>
              <a:latin typeface="Georgia" pitchFamily="18" charset="0"/>
              <a:ea typeface="+mj-ea"/>
              <a:cs typeface="+mj-cs"/>
            </a:endParaRPr>
          </a:p>
        </p:txBody>
      </p:sp>
      <p:sp>
        <p:nvSpPr>
          <p:cNvPr id="17411" name="TextBox 7"/>
          <p:cNvSpPr txBox="1">
            <a:spLocks noChangeArrowheads="1"/>
          </p:cNvSpPr>
          <p:nvPr/>
        </p:nvSpPr>
        <p:spPr bwMode="auto">
          <a:xfrm>
            <a:off x="4648200" y="885250"/>
            <a:ext cx="4191000" cy="4770537"/>
          </a:xfrm>
          <a:prstGeom prst="rect">
            <a:avLst/>
          </a:prstGeom>
          <a:noFill/>
          <a:ln w="9525">
            <a:noFill/>
            <a:miter lim="800000"/>
            <a:headEnd/>
            <a:tailEnd/>
          </a:ln>
        </p:spPr>
        <p:txBody>
          <a:bodyPr wrap="square">
            <a:spAutoFit/>
          </a:bodyPr>
          <a:lstStyle/>
          <a:p>
            <a:r>
              <a:rPr lang="en-US" sz="1600" b="1" dirty="0" smtClean="0">
                <a:solidFill>
                  <a:srgbClr val="0070C0"/>
                </a:solidFill>
                <a:latin typeface="Book Antiqua" pitchFamily="18" charset="0"/>
              </a:rPr>
              <a:t>Day 5 </a:t>
            </a:r>
            <a:r>
              <a:rPr lang="en-US" sz="1600" b="1" dirty="0" err="1" smtClean="0">
                <a:solidFill>
                  <a:srgbClr val="0070C0"/>
                </a:solidFill>
                <a:latin typeface="Book Antiqua" pitchFamily="18" charset="0"/>
              </a:rPr>
              <a:t>Monteverde</a:t>
            </a:r>
            <a:r>
              <a:rPr lang="en-US" sz="1600" b="1" dirty="0" smtClean="0">
                <a:solidFill>
                  <a:srgbClr val="0070C0"/>
                </a:solidFill>
                <a:latin typeface="Book Antiqua" pitchFamily="18" charset="0"/>
              </a:rPr>
              <a:t> Landmarks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Santa Elena Biological Reserve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Plant your own tree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Horseback ride </a:t>
            </a:r>
          </a:p>
          <a:p>
            <a:endParaRPr lang="en-US" sz="1600" b="1" dirty="0" smtClean="0">
              <a:latin typeface="Book Antiqua" pitchFamily="18" charset="0"/>
            </a:endParaRPr>
          </a:p>
          <a:p>
            <a:r>
              <a:rPr lang="en-US" sz="1600" b="1" dirty="0" smtClean="0">
                <a:solidFill>
                  <a:srgbClr val="0070C0"/>
                </a:solidFill>
                <a:latin typeface="Book Antiqua" pitchFamily="18" charset="0"/>
              </a:rPr>
              <a:t>Day 6 </a:t>
            </a:r>
            <a:r>
              <a:rPr lang="en-US" sz="1600" b="1" dirty="0" err="1" smtClean="0">
                <a:solidFill>
                  <a:srgbClr val="0070C0"/>
                </a:solidFill>
                <a:latin typeface="Book Antiqua" pitchFamily="18" charset="0"/>
              </a:rPr>
              <a:t>Monteverde</a:t>
            </a:r>
            <a:r>
              <a:rPr lang="en-US" sz="1600" b="1" dirty="0" smtClean="0">
                <a:solidFill>
                  <a:srgbClr val="0070C0"/>
                </a:solidFill>
                <a:latin typeface="Book Antiqua" pitchFamily="18" charset="0"/>
              </a:rPr>
              <a:t>--Coastal Puntarenas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Travel to Coastal Puntarenas</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Free time at the beach</a:t>
            </a:r>
          </a:p>
          <a:p>
            <a:endParaRPr lang="en-US" sz="1600" b="1" dirty="0" smtClean="0">
              <a:latin typeface="Book Antiqua" pitchFamily="18" charset="0"/>
            </a:endParaRPr>
          </a:p>
          <a:p>
            <a:r>
              <a:rPr lang="en-US" sz="1600" b="1" dirty="0" smtClean="0">
                <a:solidFill>
                  <a:srgbClr val="0070C0"/>
                </a:solidFill>
                <a:latin typeface="Book Antiqua" pitchFamily="18" charset="0"/>
              </a:rPr>
              <a:t>Day 7 Manuel Antonio Excursion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Manuel Antonio National Park guided visit </a:t>
            </a:r>
          </a:p>
          <a:p>
            <a:endParaRPr lang="en-US" sz="1600" b="1" dirty="0" smtClean="0">
              <a:latin typeface="Book Antiqua" pitchFamily="18" charset="0"/>
            </a:endParaRPr>
          </a:p>
          <a:p>
            <a:r>
              <a:rPr lang="en-US" sz="1600" b="1" dirty="0" smtClean="0">
                <a:solidFill>
                  <a:srgbClr val="0070C0"/>
                </a:solidFill>
                <a:latin typeface="Book Antiqua" pitchFamily="18" charset="0"/>
              </a:rPr>
              <a:t>Day 8 Coastal Puntarenas--San José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Travel to San José via </a:t>
            </a:r>
            <a:r>
              <a:rPr lang="en-US" sz="1600" dirty="0" err="1" smtClean="0">
                <a:latin typeface="Book Antiqua" pitchFamily="18" charset="0"/>
              </a:rPr>
              <a:t>Sarchí</a:t>
            </a:r>
            <a:endParaRPr lang="en-US" sz="1600" dirty="0" smtClean="0">
              <a:latin typeface="Book Antiqua" pitchFamily="18" charset="0"/>
            </a:endParaRP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Visit Craft Village of </a:t>
            </a:r>
            <a:r>
              <a:rPr lang="en-US" sz="1600" dirty="0" err="1" smtClean="0">
                <a:latin typeface="Book Antiqua" pitchFamily="18" charset="0"/>
              </a:rPr>
              <a:t>Sarchí</a:t>
            </a:r>
            <a:r>
              <a:rPr lang="en-US" sz="1600" dirty="0" smtClean="0">
                <a:latin typeface="Book Antiqua" pitchFamily="18" charset="0"/>
              </a:rPr>
              <a:t> </a:t>
            </a:r>
          </a:p>
          <a:p>
            <a:pPr marL="109728" indent="-91440" defTabSz="457200">
              <a:buClr>
                <a:schemeClr val="bg1">
                  <a:lumMod val="50000"/>
                </a:schemeClr>
              </a:buClr>
              <a:buFont typeface="Lucida Grande"/>
              <a:buChar char="›"/>
              <a:tabLst>
                <a:tab pos="182880" algn="l"/>
                <a:tab pos="365760" algn="l"/>
                <a:tab pos="548640" algn="l"/>
              </a:tabLst>
            </a:pPr>
            <a:r>
              <a:rPr lang="en-US" sz="1600" dirty="0" smtClean="0">
                <a:latin typeface="Book Antiqua" pitchFamily="18" charset="0"/>
              </a:rPr>
              <a:t>Optional Folklore evening $35</a:t>
            </a:r>
          </a:p>
          <a:p>
            <a:endParaRPr lang="en-US" sz="1600" b="1" dirty="0" smtClean="0">
              <a:latin typeface="Book Antiqua" pitchFamily="18" charset="0"/>
            </a:endParaRPr>
          </a:p>
          <a:p>
            <a:r>
              <a:rPr lang="en-US" sz="1600" b="1" dirty="0">
                <a:solidFill>
                  <a:srgbClr val="0070C0"/>
                </a:solidFill>
                <a:latin typeface="Book Antiqua" pitchFamily="18" charset="0"/>
              </a:rPr>
              <a:t>Day 9 </a:t>
            </a:r>
            <a:r>
              <a:rPr lang="en-US" sz="1600" b="1" dirty="0" smtClean="0">
                <a:solidFill>
                  <a:srgbClr val="0070C0"/>
                </a:solidFill>
                <a:latin typeface="Book Antiqua" pitchFamily="18" charset="0"/>
              </a:rPr>
              <a:t>End Tour</a:t>
            </a:r>
          </a:p>
        </p:txBody>
      </p:sp>
      <p:pic>
        <p:nvPicPr>
          <p:cNvPr id="17412" name="Picture 3" descr="Chateau_de_Chambord_Castle%2C_Loire_Valley%2C_France.jpg"/>
          <p:cNvPicPr>
            <a:picLocks noChangeAspect="1"/>
          </p:cNvPicPr>
          <p:nvPr/>
        </p:nvPicPr>
        <p:blipFill>
          <a:blip r:embed="rId2" cstate="print"/>
          <a:stretch>
            <a:fillRect/>
          </a:stretch>
        </p:blipFill>
        <p:spPr bwMode="auto">
          <a:xfrm>
            <a:off x="1143000" y="2133600"/>
            <a:ext cx="3362899" cy="2514600"/>
          </a:xfrm>
          <a:prstGeom prst="rect">
            <a:avLst/>
          </a:prstGeom>
          <a:ln>
            <a:noFill/>
          </a:ln>
          <a:effectLst>
            <a:outerShdw blurRad="292100" dist="139700" dir="2700000" algn="tl" rotWithShape="0">
              <a:srgbClr val="333333">
                <a:alpha val="65000"/>
              </a:srgbClr>
            </a:outerShdw>
          </a:effectLst>
        </p:spPr>
      </p:pic>
      <p:sp>
        <p:nvSpPr>
          <p:cNvPr id="5"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7"/>
          <p:cNvSpPr>
            <a:spLocks noGrp="1"/>
          </p:cNvSpPr>
          <p:nvPr>
            <p:ph sz="quarter" idx="11"/>
          </p:nvPr>
        </p:nvSpPr>
        <p:spPr>
          <a:xfrm>
            <a:off x="4495800" y="1138238"/>
            <a:ext cx="4000500" cy="5262562"/>
          </a:xfrm>
        </p:spPr>
        <p:txBody>
          <a:bodyPr/>
          <a:lstStyle/>
          <a:p>
            <a:pPr>
              <a:buFont typeface="Courier New" pitchFamily="49" charset="0"/>
              <a:buChar char="o"/>
            </a:pPr>
            <a:endParaRPr lang="en-US" sz="1300" dirty="0" smtClean="0">
              <a:latin typeface="Book Antiqua" pitchFamily="18" charset="0"/>
            </a:endParaRPr>
          </a:p>
          <a:p>
            <a:r>
              <a:rPr lang="en-US" sz="1300" dirty="0">
                <a:latin typeface="Book Antiqua" pitchFamily="18" charset="0"/>
                <a:cs typeface="Arial" pitchFamily="34" charset="0"/>
              </a:rPr>
              <a:t>Round-trip airfare</a:t>
            </a:r>
          </a:p>
          <a:p>
            <a:r>
              <a:rPr lang="en-US" sz="1300" dirty="0">
                <a:latin typeface="Book Antiqua" pitchFamily="18" charset="0"/>
                <a:cs typeface="Arial" pitchFamily="34" charset="0"/>
              </a:rPr>
              <a:t>8 overnight stays (9 with extension) in hotels with private bathrooms</a:t>
            </a:r>
          </a:p>
          <a:p>
            <a:r>
              <a:rPr lang="en-US" sz="1300" dirty="0">
                <a:latin typeface="Book Antiqua" pitchFamily="18" charset="0"/>
                <a:cs typeface="Arial" pitchFamily="34" charset="0"/>
              </a:rPr>
              <a:t>Breakfast daily</a:t>
            </a:r>
          </a:p>
          <a:p>
            <a:r>
              <a:rPr lang="en-US" sz="1300" dirty="0">
                <a:latin typeface="Book Antiqua" pitchFamily="18" charset="0"/>
                <a:cs typeface="Arial" pitchFamily="34" charset="0"/>
              </a:rPr>
              <a:t>Lunch daily</a:t>
            </a:r>
          </a:p>
          <a:p>
            <a:r>
              <a:rPr lang="en-US" sz="1300" dirty="0">
                <a:latin typeface="Book Antiqua" pitchFamily="18" charset="0"/>
                <a:cs typeface="Arial" pitchFamily="34" charset="0"/>
              </a:rPr>
              <a:t>Dinner daily</a:t>
            </a:r>
          </a:p>
          <a:p>
            <a:r>
              <a:rPr lang="en-US" sz="1300" dirty="0">
                <a:latin typeface="Book Antiqua" pitchFamily="18" charset="0"/>
                <a:cs typeface="Arial" pitchFamily="34" charset="0"/>
              </a:rPr>
              <a:t>Full-time services of a professional Tour Director</a:t>
            </a:r>
          </a:p>
          <a:p>
            <a:r>
              <a:rPr lang="en-US" sz="1300" dirty="0">
                <a:latin typeface="Book Antiqua" pitchFamily="18" charset="0"/>
                <a:cs typeface="Arial" pitchFamily="34" charset="0"/>
              </a:rPr>
              <a:t>Guided sightseeing tours and city walks as per itinerary</a:t>
            </a:r>
          </a:p>
          <a:p>
            <a:r>
              <a:rPr lang="en-US" sz="1300" dirty="0">
                <a:latin typeface="Book Antiqua" pitchFamily="18" charset="0"/>
                <a:cs typeface="Arial" pitchFamily="34" charset="0"/>
              </a:rPr>
              <a:t>Visits to select attractions as per itinerary</a:t>
            </a:r>
          </a:p>
          <a:p>
            <a:r>
              <a:rPr lang="en-US" sz="1300" dirty="0">
                <a:latin typeface="Book Antiqua" pitchFamily="18" charset="0"/>
                <a:cs typeface="Arial" pitchFamily="34" charset="0"/>
              </a:rPr>
              <a:t>Canopy Tour</a:t>
            </a:r>
          </a:p>
          <a:p>
            <a:r>
              <a:rPr lang="en-US" sz="1300" dirty="0">
                <a:latin typeface="Book Antiqua" pitchFamily="18" charset="0"/>
                <a:cs typeface="Arial" pitchFamily="34" charset="0"/>
              </a:rPr>
              <a:t>Lake </a:t>
            </a:r>
            <a:r>
              <a:rPr lang="en-US" sz="1300" dirty="0" err="1">
                <a:latin typeface="Book Antiqua" pitchFamily="18" charset="0"/>
                <a:cs typeface="Arial" pitchFamily="34" charset="0"/>
              </a:rPr>
              <a:t>Arenal</a:t>
            </a:r>
            <a:r>
              <a:rPr lang="en-US" sz="1300" dirty="0">
                <a:latin typeface="Book Antiqua" pitchFamily="18" charset="0"/>
                <a:cs typeface="Arial" pitchFamily="34" charset="0"/>
              </a:rPr>
              <a:t> kayaking tour</a:t>
            </a:r>
          </a:p>
          <a:p>
            <a:r>
              <a:rPr lang="en-US" sz="1300" dirty="0">
                <a:latin typeface="Book Antiqua" pitchFamily="18" charset="0"/>
                <a:cs typeface="Arial" pitchFamily="34" charset="0"/>
              </a:rPr>
              <a:t>Horseback ride</a:t>
            </a:r>
          </a:p>
          <a:p>
            <a:r>
              <a:rPr lang="en-US" sz="1300" dirty="0">
                <a:latin typeface="Book Antiqua" pitchFamily="18" charset="0"/>
                <a:cs typeface="Arial" pitchFamily="34" charset="0"/>
              </a:rPr>
              <a:t>River rafting on extension</a:t>
            </a:r>
          </a:p>
          <a:p>
            <a:r>
              <a:rPr lang="en-US" sz="1300" dirty="0">
                <a:latin typeface="Book Antiqua" pitchFamily="18" charset="0"/>
                <a:cs typeface="Arial" pitchFamily="34" charset="0"/>
              </a:rPr>
              <a:t>Tour Diary™ </a:t>
            </a:r>
          </a:p>
          <a:p>
            <a:r>
              <a:rPr lang="en-US" sz="1300" dirty="0">
                <a:latin typeface="Book Antiqua" pitchFamily="18" charset="0"/>
                <a:cs typeface="Arial" pitchFamily="34" charset="0"/>
              </a:rPr>
              <a:t>Note: On arrival day only dinner is provided; on departure day, only breakfast is provided</a:t>
            </a:r>
          </a:p>
          <a:p>
            <a:r>
              <a:rPr lang="en-US" sz="1300" dirty="0">
                <a:latin typeface="Book Antiqua" pitchFamily="18" charset="0"/>
                <a:cs typeface="Arial" pitchFamily="34" charset="0"/>
              </a:rPr>
              <a:t>Note: Tour cost does not include airline-imposed baggage fees, or fees for any required passport or visa. </a:t>
            </a:r>
          </a:p>
          <a:p>
            <a:pPr>
              <a:buNone/>
            </a:pPr>
            <a:endParaRPr lang="en-US" sz="1300" dirty="0" smtClean="0">
              <a:latin typeface="Book Antiqua" pitchFamily="18" charset="0"/>
            </a:endParaRPr>
          </a:p>
          <a:p>
            <a:pPr>
              <a:buFont typeface="Courier New" pitchFamily="49" charset="0"/>
              <a:buChar char="o"/>
            </a:pPr>
            <a:endParaRPr lang="en-US" sz="1300" dirty="0" smtClean="0">
              <a:latin typeface="Book Antiqua" pitchFamily="18" charset="0"/>
            </a:endParaRPr>
          </a:p>
          <a:p>
            <a:pPr>
              <a:buFont typeface="Courier New" pitchFamily="49" charset="0"/>
              <a:buChar char="o"/>
            </a:pPr>
            <a:endParaRPr lang="en-US" sz="1300" dirty="0" smtClean="0">
              <a:latin typeface="Book Antiqua" pitchFamily="18" charset="0"/>
            </a:endParaRPr>
          </a:p>
          <a:p>
            <a:pPr>
              <a:buFont typeface="Courier New" pitchFamily="49" charset="0"/>
              <a:buChar char="o"/>
            </a:pPr>
            <a:endParaRPr lang="en-US" sz="1300" dirty="0" smtClean="0">
              <a:latin typeface="Book Antiqua" pitchFamily="18" charset="0"/>
            </a:endParaRPr>
          </a:p>
          <a:p>
            <a:pPr>
              <a:buFont typeface="Courier New" pitchFamily="49" charset="0"/>
              <a:buChar char="o"/>
            </a:pPr>
            <a:endParaRPr lang="en-US" sz="1300" dirty="0" smtClean="0">
              <a:latin typeface="Book Antiqua" pitchFamily="18" charset="0"/>
            </a:endParaRPr>
          </a:p>
        </p:txBody>
      </p:sp>
      <p:sp>
        <p:nvSpPr>
          <p:cNvPr id="26627"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9"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cs typeface="+mj-cs"/>
              </a:rPr>
              <a:t>What’s Included?</a:t>
            </a:r>
            <a:endParaRPr lang="en-US" sz="3200" dirty="0">
              <a:solidFill>
                <a:schemeClr val="accent6"/>
              </a:solidFill>
              <a:latin typeface="Book Antiqua" pitchFamily="18" charset="0"/>
              <a:ea typeface="+mj-ea"/>
              <a:cs typeface="+mj-cs"/>
            </a:endParaRPr>
          </a:p>
        </p:txBody>
      </p:sp>
      <p:pic>
        <p:nvPicPr>
          <p:cNvPr id="5" name="Picture 4" descr="l.jpg"/>
          <p:cNvPicPr>
            <a:picLocks noChangeAspect="1"/>
          </p:cNvPicPr>
          <p:nvPr/>
        </p:nvPicPr>
        <p:blipFill>
          <a:blip r:embed="rId2" cstate="screen"/>
          <a:stretch>
            <a:fillRect/>
          </a:stretch>
        </p:blipFill>
        <p:spPr>
          <a:xfrm>
            <a:off x="1524000" y="1676511"/>
            <a:ext cx="2439515" cy="3657489"/>
          </a:xfrm>
          <a:prstGeom prst="rect">
            <a:avLst/>
          </a:prstGeom>
          <a:ln>
            <a:noFill/>
          </a:ln>
          <a:effectLst>
            <a:outerShdw blurRad="292100" dist="139700" dir="2700000" algn="tl" rotWithShape="0">
              <a:srgbClr val="333333">
                <a:alpha val="65000"/>
              </a:srgbClr>
            </a:outerShdw>
          </a:effectLst>
        </p:spPr>
      </p:pic>
      <p:sp>
        <p:nvSpPr>
          <p:cNvPr id="6" name="Folded Corner 5"/>
          <p:cNvSpPr/>
          <p:nvPr/>
        </p:nvSpPr>
        <p:spPr>
          <a:xfrm>
            <a:off x="228600" y="4267200"/>
            <a:ext cx="2819400" cy="2438400"/>
          </a:xfrm>
          <a:prstGeom prst="foldedCorner">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chemeClr val="tx1"/>
              </a:solidFill>
              <a:effectLst>
                <a:outerShdw blurRad="38100" dist="38100" dir="2700000" algn="tl">
                  <a:srgbClr val="000000">
                    <a:alpha val="43137"/>
                  </a:srgbClr>
                </a:outerShdw>
              </a:effectLst>
            </a:endParaRPr>
          </a:p>
          <a:p>
            <a:pPr algn="ctr">
              <a:defRPr/>
            </a:pPr>
            <a:endParaRPr lang="en-US" sz="1100" b="1" dirty="0">
              <a:solidFill>
                <a:schemeClr val="tx1"/>
              </a:solidFill>
              <a:latin typeface="Georgia" pitchFamily="18" charset="0"/>
            </a:endParaRPr>
          </a:p>
          <a:p>
            <a:pPr algn="ctr">
              <a:defRPr/>
            </a:pPr>
            <a:r>
              <a:rPr lang="en-US" sz="1100" b="1" dirty="0" smtClean="0">
                <a:solidFill>
                  <a:schemeClr val="tx1"/>
                </a:solidFill>
                <a:latin typeface="Book Antiqua" pitchFamily="18" charset="0"/>
              </a:rPr>
              <a:t>Additional Costs to Consider:</a:t>
            </a:r>
          </a:p>
          <a:p>
            <a:pPr algn="ctr">
              <a:defRPr/>
            </a:pPr>
            <a:endParaRPr lang="en-US" sz="1100" b="1" dirty="0">
              <a:solidFill>
                <a:schemeClr val="tx1"/>
              </a:solidFill>
              <a:latin typeface="Book Antiqua" pitchFamily="18" charset="0"/>
            </a:endParaRPr>
          </a:p>
          <a:p>
            <a:pPr algn="ctr">
              <a:defRPr/>
            </a:pPr>
            <a:r>
              <a:rPr lang="en-US" sz="1000" dirty="0" smtClean="0">
                <a:solidFill>
                  <a:schemeClr val="tx1"/>
                </a:solidFill>
                <a:latin typeface="Book Antiqua" pitchFamily="18" charset="0"/>
              </a:rPr>
              <a:t>*Passports &amp; Visas (if applicable)</a:t>
            </a:r>
          </a:p>
          <a:p>
            <a:pPr algn="ctr">
              <a:defRPr/>
            </a:pPr>
            <a:r>
              <a:rPr lang="en-US" sz="1000" dirty="0" smtClean="0">
                <a:solidFill>
                  <a:schemeClr val="tx1"/>
                </a:solidFill>
                <a:latin typeface="Book Antiqua" pitchFamily="18" charset="0"/>
              </a:rPr>
              <a:t>*Tipping</a:t>
            </a:r>
          </a:p>
          <a:p>
            <a:pPr algn="ctr">
              <a:defRPr/>
            </a:pPr>
            <a:r>
              <a:rPr lang="en-US" sz="1000" dirty="0" smtClean="0">
                <a:solidFill>
                  <a:schemeClr val="tx1"/>
                </a:solidFill>
                <a:latin typeface="Book Antiqua" pitchFamily="18" charset="0"/>
              </a:rPr>
              <a:t>*Checked-Baggage Fees</a:t>
            </a:r>
          </a:p>
          <a:p>
            <a:pPr algn="ctr">
              <a:defRPr/>
            </a:pPr>
            <a:r>
              <a:rPr lang="en-US" sz="1000" dirty="0" smtClean="0">
                <a:solidFill>
                  <a:schemeClr val="tx1"/>
                </a:solidFill>
                <a:latin typeface="Book Antiqua" pitchFamily="18" charset="0"/>
              </a:rPr>
              <a:t>*Snacks, Beverages</a:t>
            </a:r>
          </a:p>
          <a:p>
            <a:pPr algn="ctr">
              <a:defRPr/>
            </a:pPr>
            <a:r>
              <a:rPr lang="en-US" sz="1000" dirty="0" smtClean="0">
                <a:solidFill>
                  <a:schemeClr val="tx1"/>
                </a:solidFill>
                <a:latin typeface="Book Antiqua" pitchFamily="18" charset="0"/>
              </a:rPr>
              <a:t>*Souvenirs </a:t>
            </a:r>
          </a:p>
          <a:p>
            <a:pPr algn="ctr">
              <a:defRPr/>
            </a:pPr>
            <a:r>
              <a:rPr lang="en-US" sz="1000" dirty="0" smtClean="0">
                <a:solidFill>
                  <a:schemeClr val="tx1"/>
                </a:solidFill>
                <a:latin typeface="Book Antiqua" pitchFamily="18" charset="0"/>
              </a:rPr>
              <a:t>*Free time activities</a:t>
            </a:r>
          </a:p>
          <a:p>
            <a:pPr algn="ctr">
              <a:defRPr/>
            </a:pPr>
            <a:r>
              <a:rPr lang="en-US" sz="1000" dirty="0" smtClean="0">
                <a:solidFill>
                  <a:schemeClr val="tx1"/>
                </a:solidFill>
                <a:latin typeface="Book Antiqua" pitchFamily="18" charset="0"/>
              </a:rPr>
              <a:t>*Shore excursions (on cruise tours only)</a:t>
            </a:r>
          </a:p>
          <a:p>
            <a:pPr algn="ctr">
              <a:defRPr/>
            </a:pPr>
            <a:endParaRPr lang="en-US" sz="800" dirty="0" smtClean="0">
              <a:solidFill>
                <a:schemeClr val="tx1"/>
              </a:solidFill>
              <a:latin typeface="Book Antiqua" pitchFamily="18" charset="0"/>
            </a:endParaRPr>
          </a:p>
          <a:p>
            <a:pPr algn="ctr">
              <a:defRPr/>
            </a:pPr>
            <a:r>
              <a:rPr lang="en-US" sz="800" dirty="0" smtClean="0">
                <a:solidFill>
                  <a:schemeClr val="tx1"/>
                </a:solidFill>
                <a:latin typeface="Book Antiqua" pitchFamily="18" charset="0"/>
              </a:rPr>
              <a:t>*the cost of these items are not included in the total price</a:t>
            </a:r>
            <a:endParaRPr lang="en-US" sz="800" dirty="0">
              <a:solidFill>
                <a:schemeClr val="tx1"/>
              </a:solidFill>
              <a:latin typeface="Book Antiq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0" y="1447800"/>
            <a:ext cx="8029575" cy="4524315"/>
          </a:xfrm>
          <a:prstGeom prst="rect">
            <a:avLst/>
          </a:prstGeom>
        </p:spPr>
        <p:txBody>
          <a:bodyPr>
            <a:spAutoFit/>
          </a:bodyPr>
          <a:lstStyle/>
          <a:p>
            <a:pPr>
              <a:defRPr/>
            </a:pPr>
            <a:r>
              <a:rPr lang="en-US" b="1" dirty="0" smtClean="0">
                <a:solidFill>
                  <a:srgbClr val="26A5DF"/>
                </a:solidFill>
                <a:latin typeface="Book Antiqua" pitchFamily="18" charset="0"/>
              </a:rPr>
              <a:t>Travel Protection </a:t>
            </a:r>
          </a:p>
          <a:p>
            <a:pPr lvl="1">
              <a:defRPr/>
            </a:pPr>
            <a:r>
              <a:rPr lang="en-US" dirty="0" smtClean="0">
                <a:latin typeface="Book Antiqua" pitchFamily="18" charset="0"/>
                <a:cs typeface="Arial" charset="0"/>
              </a:rPr>
              <a:t>4 out of 5 Explorica travelers protect their tours with the travel protection plan.</a:t>
            </a:r>
          </a:p>
          <a:p>
            <a:pPr lvl="1">
              <a:defRPr/>
            </a:pPr>
            <a:endParaRPr lang="en-US" dirty="0" smtClean="0">
              <a:latin typeface="Book Antiqua" pitchFamily="18" charset="0"/>
              <a:cs typeface="Arial" charset="0"/>
            </a:endParaRPr>
          </a:p>
          <a:p>
            <a:pPr>
              <a:defRPr/>
            </a:pPr>
            <a:r>
              <a:rPr lang="en-US" b="1" dirty="0" smtClean="0">
                <a:solidFill>
                  <a:srgbClr val="26A5DF"/>
                </a:solidFill>
                <a:latin typeface="Book Antiqua" pitchFamily="18" charset="0"/>
              </a:rPr>
              <a:t>Travel Protection Plan</a:t>
            </a:r>
          </a:p>
          <a:p>
            <a:pPr lvl="1">
              <a:defRPr/>
            </a:pPr>
            <a:r>
              <a:rPr lang="en-US" dirty="0" smtClean="0">
                <a:latin typeface="Book Antiqua" pitchFamily="18" charset="0"/>
                <a:cs typeface="Arial" charset="0"/>
              </a:rPr>
              <a:t>$12 per day (up to a maximum of $180).</a:t>
            </a:r>
          </a:p>
          <a:p>
            <a:pPr lvl="1">
              <a:defRPr/>
            </a:pPr>
            <a:r>
              <a:rPr lang="en-US" dirty="0" smtClean="0">
                <a:latin typeface="Book Antiqua" pitchFamily="18" charset="0"/>
                <a:cs typeface="Arial" charset="0"/>
              </a:rPr>
              <a:t>Must be purchased by your last payment. </a:t>
            </a:r>
          </a:p>
          <a:p>
            <a:pPr>
              <a:defRPr/>
            </a:pPr>
            <a:endParaRPr lang="en-US" b="1" dirty="0" smtClean="0">
              <a:solidFill>
                <a:srgbClr val="26A5DF"/>
              </a:solidFill>
              <a:latin typeface="Book Antiqua" pitchFamily="18" charset="0"/>
            </a:endParaRPr>
          </a:p>
          <a:p>
            <a:pPr>
              <a:defRPr/>
            </a:pPr>
            <a:r>
              <a:rPr lang="en-US" b="1" dirty="0" smtClean="0">
                <a:solidFill>
                  <a:srgbClr val="26A5DF"/>
                </a:solidFill>
                <a:latin typeface="Book Antiqua" pitchFamily="18" charset="0"/>
              </a:rPr>
              <a:t>Travel Protection Plan </a:t>
            </a:r>
            <a:r>
              <a:rPr lang="en-US" b="1" i="1" dirty="0" smtClean="0">
                <a:solidFill>
                  <a:srgbClr val="26A5DF"/>
                </a:solidFill>
                <a:latin typeface="Book Antiqua" pitchFamily="18" charset="0"/>
              </a:rPr>
              <a:t>Plus</a:t>
            </a:r>
          </a:p>
          <a:p>
            <a:pPr lvl="1">
              <a:defRPr/>
            </a:pPr>
            <a:r>
              <a:rPr lang="en-US" dirty="0" smtClean="0">
                <a:latin typeface="Book Antiqua" pitchFamily="18" charset="0"/>
                <a:cs typeface="Arial" charset="0"/>
              </a:rPr>
              <a:t>$18 per day (up to a maximum of $270).</a:t>
            </a:r>
          </a:p>
          <a:p>
            <a:pPr lvl="1">
              <a:defRPr/>
            </a:pPr>
            <a:r>
              <a:rPr lang="en-US" dirty="0" smtClean="0">
                <a:latin typeface="Book Antiqua" pitchFamily="18" charset="0"/>
                <a:cs typeface="Arial" charset="0"/>
              </a:rPr>
              <a:t>Must be purchased within 14 days of enrollment.</a:t>
            </a:r>
          </a:p>
          <a:p>
            <a:pPr lvl="1">
              <a:defRPr/>
            </a:pPr>
            <a:endParaRPr lang="en-US" b="1" dirty="0" smtClean="0">
              <a:solidFill>
                <a:srgbClr val="26A5DF"/>
              </a:solidFill>
              <a:latin typeface="Book Antiqua" pitchFamily="18" charset="0"/>
              <a:cs typeface="Arial" charset="0"/>
            </a:endParaRPr>
          </a:p>
          <a:p>
            <a:pPr>
              <a:defRPr/>
            </a:pPr>
            <a:r>
              <a:rPr lang="en-US" b="1" dirty="0" smtClean="0">
                <a:solidFill>
                  <a:srgbClr val="26A5DF"/>
                </a:solidFill>
                <a:latin typeface="Book Antiqua" pitchFamily="18" charset="0"/>
              </a:rPr>
              <a:t>Questions:</a:t>
            </a:r>
            <a:r>
              <a:rPr lang="en-US" dirty="0" smtClean="0">
                <a:latin typeface="Book Antiqua" pitchFamily="18" charset="0"/>
                <a:cs typeface="Arial" charset="0"/>
              </a:rPr>
              <a:t> Call </a:t>
            </a:r>
            <a:r>
              <a:rPr lang="en-US" dirty="0">
                <a:latin typeface="Book Antiqua" pitchFamily="18" charset="0"/>
                <a:cs typeface="Arial" charset="0"/>
              </a:rPr>
              <a:t>Tripmate </a:t>
            </a:r>
            <a:r>
              <a:rPr lang="en-US" b="1" dirty="0">
                <a:effectLst>
                  <a:outerShdw blurRad="38100" dist="38100" dir="2700000" algn="tl">
                    <a:srgbClr val="000000">
                      <a:alpha val="43137"/>
                    </a:srgbClr>
                  </a:outerShdw>
                </a:effectLst>
                <a:latin typeface="Book Antiqua" pitchFamily="18" charset="0"/>
                <a:cs typeface="Arial" charset="0"/>
              </a:rPr>
              <a:t>800-888-7292</a:t>
            </a:r>
            <a:r>
              <a:rPr lang="en-US" dirty="0">
                <a:latin typeface="Book Antiqua" pitchFamily="18" charset="0"/>
                <a:cs typeface="Arial" charset="0"/>
              </a:rPr>
              <a:t>  Plan # F433E</a:t>
            </a:r>
          </a:p>
          <a:p>
            <a:pPr marL="100584" indent="-192024" fontAlgn="auto">
              <a:spcAft>
                <a:spcPts val="0"/>
              </a:spcAft>
              <a:buClr>
                <a:schemeClr val="bg1">
                  <a:lumMod val="50000"/>
                </a:schemeClr>
              </a:buClr>
              <a:buFont typeface="Lucida Grande"/>
              <a:buChar char="›"/>
              <a:defRPr/>
            </a:pPr>
            <a:endParaRPr lang="en-US" dirty="0">
              <a:latin typeface="Book Antiqua" pitchFamily="18" charset="0"/>
              <a:cs typeface="Arial" charset="0"/>
            </a:endParaRPr>
          </a:p>
          <a:p>
            <a:pPr marL="100584" indent="-192024" fontAlgn="auto">
              <a:spcAft>
                <a:spcPts val="0"/>
              </a:spcAft>
              <a:buClr>
                <a:schemeClr val="bg1">
                  <a:lumMod val="50000"/>
                </a:schemeClr>
              </a:buClr>
              <a:defRPr/>
            </a:pPr>
            <a:r>
              <a:rPr lang="en-US" dirty="0" smtClean="0">
                <a:latin typeface="Book Antiqua" pitchFamily="18" charset="0"/>
                <a:cs typeface="Arial" charset="0"/>
              </a:rPr>
              <a:t>      </a:t>
            </a:r>
            <a:r>
              <a:rPr lang="en-US" sz="1600" i="1" dirty="0" smtClean="0">
                <a:latin typeface="Book Antiqua" pitchFamily="18" charset="0"/>
                <a:cs typeface="Arial" charset="0"/>
              </a:rPr>
              <a:t>To </a:t>
            </a:r>
            <a:r>
              <a:rPr lang="en-US" sz="1600" i="1" dirty="0">
                <a:latin typeface="Book Antiqua" pitchFamily="18" charset="0"/>
                <a:cs typeface="Arial" charset="0"/>
              </a:rPr>
              <a:t>learn more about cancel for any reason and other benefits, </a:t>
            </a:r>
          </a:p>
          <a:p>
            <a:pPr marL="100584" indent="-192024" fontAlgn="auto">
              <a:spcAft>
                <a:spcPts val="0"/>
              </a:spcAft>
              <a:buClr>
                <a:schemeClr val="bg1">
                  <a:lumMod val="50000"/>
                </a:schemeClr>
              </a:buClr>
              <a:defRPr/>
            </a:pPr>
            <a:r>
              <a:rPr lang="en-US" sz="1600" i="1" dirty="0">
                <a:latin typeface="Book Antiqua" pitchFamily="18" charset="0"/>
                <a:cs typeface="Arial" charset="0"/>
              </a:rPr>
              <a:t>   go online: </a:t>
            </a:r>
            <a:r>
              <a:rPr lang="en-US" sz="1600" i="1" dirty="0">
                <a:latin typeface="Book Antiqua" pitchFamily="18" charset="0"/>
                <a:cs typeface="Arial" charset="0"/>
                <a:hlinkClick r:id="rId3"/>
              </a:rPr>
              <a:t>http://www.explorica.com/Resources/Travel-Protection-Plan.aspx</a:t>
            </a:r>
            <a:r>
              <a:rPr lang="en-US" sz="1600" i="1" dirty="0">
                <a:latin typeface="Book Antiqua" pitchFamily="18" charset="0"/>
                <a:cs typeface="Arial" charset="0"/>
              </a:rPr>
              <a:t> </a:t>
            </a:r>
          </a:p>
        </p:txBody>
      </p:sp>
      <p:sp>
        <p:nvSpPr>
          <p:cNvPr id="6"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5"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cs typeface="+mj-cs"/>
              </a:rPr>
              <a:t>Travel With Confidence</a:t>
            </a:r>
            <a:endParaRPr lang="en-US" sz="3200" dirty="0">
              <a:solidFill>
                <a:schemeClr val="accent6"/>
              </a:solidFill>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ChangeArrowheads="1"/>
          </p:cNvSpPr>
          <p:nvPr/>
        </p:nvSpPr>
        <p:spPr bwMode="auto">
          <a:xfrm>
            <a:off x="885825" y="1584325"/>
            <a:ext cx="8029575" cy="4598182"/>
          </a:xfrm>
          <a:prstGeom prst="rect">
            <a:avLst/>
          </a:prstGeom>
          <a:noFill/>
          <a:ln w="9525">
            <a:noFill/>
            <a:miter lim="800000"/>
            <a:headEnd/>
            <a:tailEnd/>
          </a:ln>
        </p:spPr>
        <p:txBody>
          <a:bodyPr>
            <a:spAutoFit/>
          </a:bodyPr>
          <a:lstStyle/>
          <a:p>
            <a:pPr marL="255588" indent="-163513"/>
            <a:r>
              <a:rPr lang="en-US" b="1" dirty="0">
                <a:solidFill>
                  <a:srgbClr val="26A5DF"/>
                </a:solidFill>
                <a:latin typeface="Book Antiqua" pitchFamily="18" charset="0"/>
              </a:rPr>
              <a:t>Explorica’s Travel Protection Plan </a:t>
            </a:r>
            <a:r>
              <a:rPr lang="en-US" b="1" dirty="0" smtClean="0">
                <a:solidFill>
                  <a:srgbClr val="26A5DF"/>
                </a:solidFill>
                <a:latin typeface="Book Antiqua" pitchFamily="18" charset="0"/>
              </a:rPr>
              <a:t>covers </a:t>
            </a:r>
            <a:r>
              <a:rPr lang="en-US" b="1" dirty="0">
                <a:solidFill>
                  <a:srgbClr val="26A5DF"/>
                </a:solidFill>
                <a:latin typeface="Book Antiqua" pitchFamily="18" charset="0"/>
              </a:rPr>
              <a:t>you for:</a:t>
            </a:r>
          </a:p>
          <a:p>
            <a:pPr marL="800100" lvl="2" indent="-342900" eaLnBrk="0" hangingPunct="0">
              <a:spcBef>
                <a:spcPct val="20000"/>
              </a:spcBef>
              <a:buFont typeface="Arial" pitchFamily="34" charset="0"/>
              <a:buChar char="•"/>
            </a:pPr>
            <a:r>
              <a:rPr lang="es-MX" sz="1400" dirty="0">
                <a:latin typeface="Book Antiqua" pitchFamily="18" charset="0"/>
                <a:cs typeface="+mn-cs"/>
              </a:rPr>
              <a:t>A </a:t>
            </a:r>
            <a:r>
              <a:rPr lang="es-MX" sz="1400" dirty="0" err="1">
                <a:latin typeface="Book Antiqua" pitchFamily="18" charset="0"/>
                <a:cs typeface="+mn-cs"/>
              </a:rPr>
              <a:t>traveler’s</a:t>
            </a:r>
            <a:r>
              <a:rPr lang="es-MX" sz="1400" dirty="0">
                <a:latin typeface="Book Antiqua" pitchFamily="18" charset="0"/>
                <a:cs typeface="+mn-cs"/>
              </a:rPr>
              <a:t> </a:t>
            </a:r>
            <a:r>
              <a:rPr lang="es-MX" sz="1400" dirty="0" err="1">
                <a:latin typeface="Book Antiqua" pitchFamily="18" charset="0"/>
                <a:cs typeface="+mn-cs"/>
              </a:rPr>
              <a:t>injury</a:t>
            </a:r>
            <a:r>
              <a:rPr lang="es-MX" sz="1400" dirty="0">
                <a:latin typeface="Book Antiqua" pitchFamily="18" charset="0"/>
                <a:cs typeface="+mn-cs"/>
              </a:rPr>
              <a:t>, </a:t>
            </a:r>
            <a:r>
              <a:rPr lang="es-MX" sz="1400" dirty="0" err="1">
                <a:latin typeface="Book Antiqua" pitchFamily="18" charset="0"/>
                <a:cs typeface="+mn-cs"/>
              </a:rPr>
              <a:t>sickness</a:t>
            </a:r>
            <a:r>
              <a:rPr lang="es-MX" sz="1400" dirty="0">
                <a:latin typeface="Book Antiqua" pitchFamily="18" charset="0"/>
                <a:cs typeface="+mn-cs"/>
              </a:rPr>
              <a:t>, </a:t>
            </a:r>
            <a:r>
              <a:rPr lang="es-MX" sz="1400" dirty="0" err="1">
                <a:latin typeface="Book Antiqua" pitchFamily="18" charset="0"/>
                <a:cs typeface="+mn-cs"/>
              </a:rPr>
              <a:t>or</a:t>
            </a:r>
            <a:r>
              <a:rPr lang="es-MX" sz="1400" dirty="0">
                <a:latin typeface="Book Antiqua" pitchFamily="18" charset="0"/>
                <a:cs typeface="+mn-cs"/>
              </a:rPr>
              <a:t> </a:t>
            </a:r>
            <a:r>
              <a:rPr lang="es-MX" sz="1400" dirty="0" err="1">
                <a:latin typeface="Book Antiqua" pitchFamily="18" charset="0"/>
                <a:cs typeface="+mn-cs"/>
              </a:rPr>
              <a:t>death</a:t>
            </a:r>
            <a:r>
              <a:rPr lang="es-MX" sz="1400" dirty="0">
                <a:latin typeface="Book Antiqua" pitchFamily="18" charset="0"/>
                <a:cs typeface="+mn-cs"/>
              </a:rPr>
              <a:t> of a </a:t>
            </a:r>
            <a:r>
              <a:rPr lang="es-MX" sz="1400" dirty="0" err="1">
                <a:latin typeface="Book Antiqua" pitchFamily="18" charset="0"/>
                <a:cs typeface="+mn-cs"/>
              </a:rPr>
              <a:t>family</a:t>
            </a:r>
            <a:r>
              <a:rPr lang="es-MX" sz="1400" dirty="0">
                <a:latin typeface="Book Antiqua" pitchFamily="18" charset="0"/>
                <a:cs typeface="+mn-cs"/>
              </a:rPr>
              <a:t> </a:t>
            </a:r>
            <a:r>
              <a:rPr lang="es-MX" sz="1400" dirty="0" err="1" smtClean="0">
                <a:latin typeface="Book Antiqua" pitchFamily="18" charset="0"/>
                <a:cs typeface="+mn-cs"/>
              </a:rPr>
              <a:t>member</a:t>
            </a:r>
            <a:r>
              <a:rPr lang="es-MX" sz="1400" dirty="0" smtClean="0">
                <a:latin typeface="Book Antiqua" pitchFamily="18" charset="0"/>
                <a:cs typeface="+mn-cs"/>
              </a:rPr>
              <a:t>.</a:t>
            </a:r>
            <a:endParaRPr lang="es-MX" sz="1400" dirty="0">
              <a:latin typeface="Book Antiqua" pitchFamily="18" charset="0"/>
              <a:cs typeface="+mn-cs"/>
            </a:endParaRPr>
          </a:p>
          <a:p>
            <a:pPr marL="800100" lvl="2" indent="-342900" eaLnBrk="0" hangingPunct="0">
              <a:spcBef>
                <a:spcPct val="20000"/>
              </a:spcBef>
              <a:buFont typeface="Arial" pitchFamily="34" charset="0"/>
              <a:buChar char="•"/>
            </a:pPr>
            <a:r>
              <a:rPr lang="es-MX" sz="1400" dirty="0" err="1">
                <a:latin typeface="Book Antiqua" pitchFamily="18" charset="0"/>
                <a:cs typeface="+mn-cs"/>
              </a:rPr>
              <a:t>Loss</a:t>
            </a:r>
            <a:r>
              <a:rPr lang="es-MX" sz="1400" dirty="0">
                <a:latin typeface="Book Antiqua" pitchFamily="18" charset="0"/>
                <a:cs typeface="+mn-cs"/>
              </a:rPr>
              <a:t> of </a:t>
            </a:r>
            <a:r>
              <a:rPr lang="es-MX" sz="1400" dirty="0" err="1">
                <a:latin typeface="Book Antiqua" pitchFamily="18" charset="0"/>
                <a:cs typeface="+mn-cs"/>
              </a:rPr>
              <a:t>passport</a:t>
            </a:r>
            <a:r>
              <a:rPr lang="es-MX" sz="1400" dirty="0">
                <a:latin typeface="Book Antiqua" pitchFamily="18" charset="0"/>
                <a:cs typeface="+mn-cs"/>
              </a:rPr>
              <a:t> </a:t>
            </a:r>
            <a:r>
              <a:rPr lang="es-MX" sz="1400" dirty="0" err="1">
                <a:latin typeface="Book Antiqua" pitchFamily="18" charset="0"/>
                <a:cs typeface="+mn-cs"/>
              </a:rPr>
              <a:t>or</a:t>
            </a:r>
            <a:r>
              <a:rPr lang="es-MX" sz="1400" dirty="0">
                <a:latin typeface="Book Antiqua" pitchFamily="18" charset="0"/>
                <a:cs typeface="+mn-cs"/>
              </a:rPr>
              <a:t> </a:t>
            </a:r>
            <a:r>
              <a:rPr lang="es-MX" sz="1400" dirty="0" smtClean="0">
                <a:latin typeface="Book Antiqua" pitchFamily="18" charset="0"/>
                <a:cs typeface="+mn-cs"/>
              </a:rPr>
              <a:t>visas.</a:t>
            </a:r>
            <a:endParaRPr lang="es-MX" sz="1400" dirty="0">
              <a:latin typeface="Book Antiqua" pitchFamily="18" charset="0"/>
              <a:cs typeface="+mn-cs"/>
            </a:endParaRPr>
          </a:p>
          <a:p>
            <a:pPr marL="800100" lvl="2" indent="-342900" eaLnBrk="0" hangingPunct="0">
              <a:spcBef>
                <a:spcPct val="20000"/>
              </a:spcBef>
              <a:buFont typeface="Arial" pitchFamily="34" charset="0"/>
              <a:buChar char="•"/>
            </a:pPr>
            <a:r>
              <a:rPr lang="es-MX" sz="1400" dirty="0">
                <a:latin typeface="Book Antiqua" pitchFamily="18" charset="0"/>
                <a:cs typeface="+mn-cs"/>
              </a:rPr>
              <a:t>Flight </a:t>
            </a:r>
            <a:r>
              <a:rPr lang="es-MX" sz="1400" dirty="0" err="1">
                <a:latin typeface="Book Antiqua" pitchFamily="18" charset="0"/>
                <a:cs typeface="+mn-cs"/>
              </a:rPr>
              <a:t>cancellations</a:t>
            </a:r>
            <a:r>
              <a:rPr lang="es-MX" sz="1400" dirty="0">
                <a:latin typeface="Book Antiqua" pitchFamily="18" charset="0"/>
                <a:cs typeface="+mn-cs"/>
              </a:rPr>
              <a:t> </a:t>
            </a:r>
            <a:r>
              <a:rPr lang="es-MX" sz="1400" dirty="0" err="1">
                <a:latin typeface="Book Antiqua" pitchFamily="18" charset="0"/>
                <a:cs typeface="+mn-cs"/>
              </a:rPr>
              <a:t>due</a:t>
            </a:r>
            <a:r>
              <a:rPr lang="es-MX" sz="1400" dirty="0">
                <a:latin typeface="Book Antiqua" pitchFamily="18" charset="0"/>
                <a:cs typeface="+mn-cs"/>
              </a:rPr>
              <a:t> </a:t>
            </a:r>
            <a:r>
              <a:rPr lang="es-MX" sz="1400" dirty="0" err="1">
                <a:latin typeface="Book Antiqua" pitchFamily="18" charset="0"/>
                <a:cs typeface="+mn-cs"/>
              </a:rPr>
              <a:t>to</a:t>
            </a:r>
            <a:r>
              <a:rPr lang="es-MX" sz="1400" dirty="0">
                <a:latin typeface="Book Antiqua" pitchFamily="18" charset="0"/>
                <a:cs typeface="+mn-cs"/>
              </a:rPr>
              <a:t> strike </a:t>
            </a:r>
            <a:r>
              <a:rPr lang="es-MX" sz="1400" dirty="0" err="1">
                <a:latin typeface="Book Antiqua" pitchFamily="18" charset="0"/>
                <a:cs typeface="+mn-cs"/>
              </a:rPr>
              <a:t>or</a:t>
            </a:r>
            <a:r>
              <a:rPr lang="es-MX" sz="1400" dirty="0">
                <a:latin typeface="Book Antiqua" pitchFamily="18" charset="0"/>
                <a:cs typeface="+mn-cs"/>
              </a:rPr>
              <a:t> </a:t>
            </a:r>
            <a:r>
              <a:rPr lang="es-MX" sz="1400" dirty="0" err="1">
                <a:latin typeface="Book Antiqua" pitchFamily="18" charset="0"/>
                <a:cs typeface="+mn-cs"/>
              </a:rPr>
              <a:t>bad</a:t>
            </a:r>
            <a:r>
              <a:rPr lang="es-MX" sz="1400" dirty="0">
                <a:latin typeface="Book Antiqua" pitchFamily="18" charset="0"/>
                <a:cs typeface="+mn-cs"/>
              </a:rPr>
              <a:t> </a:t>
            </a:r>
            <a:r>
              <a:rPr lang="es-MX" sz="1400" dirty="0" err="1" smtClean="0">
                <a:latin typeface="Book Antiqua" pitchFamily="18" charset="0"/>
                <a:cs typeface="+mn-cs"/>
              </a:rPr>
              <a:t>weather</a:t>
            </a:r>
            <a:r>
              <a:rPr lang="es-MX" sz="1400" dirty="0" smtClean="0">
                <a:latin typeface="Book Antiqua" pitchFamily="18" charset="0"/>
                <a:cs typeface="+mn-cs"/>
              </a:rPr>
              <a:t>.</a:t>
            </a:r>
            <a:endParaRPr lang="es-MX" sz="1400" dirty="0">
              <a:latin typeface="Book Antiqua" pitchFamily="18" charset="0"/>
              <a:cs typeface="+mn-cs"/>
            </a:endParaRPr>
          </a:p>
          <a:p>
            <a:pPr marL="800100" lvl="2" indent="-342900" eaLnBrk="0" hangingPunct="0">
              <a:spcBef>
                <a:spcPct val="20000"/>
              </a:spcBef>
              <a:buFont typeface="Arial" pitchFamily="34" charset="0"/>
              <a:buChar char="•"/>
            </a:pPr>
            <a:r>
              <a:rPr lang="es-MX" sz="1400" dirty="0" err="1">
                <a:latin typeface="Book Antiqua" pitchFamily="18" charset="0"/>
                <a:cs typeface="+mn-cs"/>
              </a:rPr>
              <a:t>Loss</a:t>
            </a:r>
            <a:r>
              <a:rPr lang="es-MX" sz="1400" dirty="0">
                <a:latin typeface="Book Antiqua" pitchFamily="18" charset="0"/>
                <a:cs typeface="+mn-cs"/>
              </a:rPr>
              <a:t> of </a:t>
            </a:r>
            <a:r>
              <a:rPr lang="es-MX" sz="1400" dirty="0" err="1">
                <a:latin typeface="Book Antiqua" pitchFamily="18" charset="0"/>
                <a:cs typeface="+mn-cs"/>
              </a:rPr>
              <a:t>luggage</a:t>
            </a:r>
            <a:r>
              <a:rPr lang="es-MX" sz="1400" dirty="0">
                <a:latin typeface="Book Antiqua" pitchFamily="18" charset="0"/>
                <a:cs typeface="+mn-cs"/>
              </a:rPr>
              <a:t> and personal </a:t>
            </a:r>
            <a:r>
              <a:rPr lang="es-MX" sz="1400" dirty="0" err="1" smtClean="0">
                <a:latin typeface="Book Antiqua" pitchFamily="18" charset="0"/>
                <a:cs typeface="+mn-cs"/>
              </a:rPr>
              <a:t>effects</a:t>
            </a:r>
            <a:r>
              <a:rPr lang="es-MX" sz="1400" dirty="0" smtClean="0">
                <a:latin typeface="Book Antiqua" pitchFamily="18" charset="0"/>
                <a:cs typeface="+mn-cs"/>
              </a:rPr>
              <a:t>.</a:t>
            </a:r>
            <a:endParaRPr lang="es-MX" sz="1400" dirty="0">
              <a:latin typeface="Book Antiqua" pitchFamily="18" charset="0"/>
              <a:cs typeface="+mn-cs"/>
            </a:endParaRPr>
          </a:p>
          <a:p>
            <a:pPr marL="800100" lvl="2" indent="-342900" eaLnBrk="0" hangingPunct="0">
              <a:spcBef>
                <a:spcPct val="20000"/>
              </a:spcBef>
              <a:buFont typeface="Arial" pitchFamily="34" charset="0"/>
              <a:buChar char="•"/>
            </a:pPr>
            <a:r>
              <a:rPr lang="es-MX" sz="1400" dirty="0" err="1">
                <a:latin typeface="Book Antiqua" pitchFamily="18" charset="0"/>
                <a:cs typeface="+mn-cs"/>
              </a:rPr>
              <a:t>Trip</a:t>
            </a:r>
            <a:r>
              <a:rPr lang="es-MX" sz="1400" dirty="0">
                <a:latin typeface="Book Antiqua" pitchFamily="18" charset="0"/>
                <a:cs typeface="+mn-cs"/>
              </a:rPr>
              <a:t> </a:t>
            </a:r>
            <a:r>
              <a:rPr lang="es-MX" sz="1400" dirty="0" err="1">
                <a:latin typeface="Book Antiqua" pitchFamily="18" charset="0"/>
                <a:cs typeface="+mn-cs"/>
              </a:rPr>
              <a:t>Cancellation</a:t>
            </a:r>
            <a:r>
              <a:rPr lang="es-MX" sz="1400" dirty="0">
                <a:latin typeface="Book Antiqua" pitchFamily="18" charset="0"/>
                <a:cs typeface="+mn-cs"/>
              </a:rPr>
              <a:t> </a:t>
            </a:r>
            <a:r>
              <a:rPr lang="es-MX" sz="1400" dirty="0" err="1">
                <a:latin typeface="Book Antiqua" pitchFamily="18" charset="0"/>
                <a:cs typeface="+mn-cs"/>
              </a:rPr>
              <a:t>or</a:t>
            </a:r>
            <a:r>
              <a:rPr lang="es-MX" sz="1400" dirty="0">
                <a:latin typeface="Book Antiqua" pitchFamily="18" charset="0"/>
                <a:cs typeface="+mn-cs"/>
              </a:rPr>
              <a:t> </a:t>
            </a:r>
            <a:r>
              <a:rPr lang="es-MX" sz="1400" dirty="0" err="1">
                <a:latin typeface="Book Antiqua" pitchFamily="18" charset="0"/>
                <a:cs typeface="+mn-cs"/>
              </a:rPr>
              <a:t>Trip</a:t>
            </a:r>
            <a:r>
              <a:rPr lang="es-MX" sz="1400" dirty="0">
                <a:latin typeface="Book Antiqua" pitchFamily="18" charset="0"/>
                <a:cs typeface="+mn-cs"/>
              </a:rPr>
              <a:t> </a:t>
            </a:r>
            <a:r>
              <a:rPr lang="es-MX" sz="1400" dirty="0" err="1">
                <a:latin typeface="Book Antiqua" pitchFamily="18" charset="0"/>
                <a:cs typeface="+mn-cs"/>
              </a:rPr>
              <a:t>Interruption</a:t>
            </a:r>
            <a:r>
              <a:rPr lang="es-MX" sz="1400" dirty="0">
                <a:latin typeface="Book Antiqua" pitchFamily="18" charset="0"/>
                <a:cs typeface="+mn-cs"/>
              </a:rPr>
              <a:t> </a:t>
            </a:r>
            <a:r>
              <a:rPr lang="es-MX" sz="1400" dirty="0" err="1">
                <a:latin typeface="Book Antiqua" pitchFamily="18" charset="0"/>
                <a:cs typeface="+mn-cs"/>
              </a:rPr>
              <a:t>due</a:t>
            </a:r>
            <a:r>
              <a:rPr lang="es-MX" sz="1400" dirty="0">
                <a:latin typeface="Book Antiqua" pitchFamily="18" charset="0"/>
                <a:cs typeface="+mn-cs"/>
              </a:rPr>
              <a:t> </a:t>
            </a:r>
            <a:r>
              <a:rPr lang="es-MX" sz="1400" dirty="0" err="1">
                <a:latin typeface="Book Antiqua" pitchFamily="18" charset="0"/>
                <a:cs typeface="+mn-cs"/>
              </a:rPr>
              <a:t>to</a:t>
            </a:r>
            <a:r>
              <a:rPr lang="es-MX" sz="1400" dirty="0">
                <a:latin typeface="Book Antiqua" pitchFamily="18" charset="0"/>
                <a:cs typeface="+mn-cs"/>
              </a:rPr>
              <a:t> </a:t>
            </a:r>
            <a:r>
              <a:rPr lang="es-MX" sz="1400" dirty="0" err="1">
                <a:latin typeface="Book Antiqua" pitchFamily="18" charset="0"/>
                <a:cs typeface="+mn-cs"/>
              </a:rPr>
              <a:t>covered</a:t>
            </a:r>
            <a:r>
              <a:rPr lang="es-MX" sz="1400" dirty="0">
                <a:latin typeface="Book Antiqua" pitchFamily="18" charset="0"/>
                <a:cs typeface="+mn-cs"/>
              </a:rPr>
              <a:t> </a:t>
            </a:r>
            <a:r>
              <a:rPr lang="es-MX" sz="1400" dirty="0" err="1">
                <a:latin typeface="Book Antiqua" pitchFamily="18" charset="0"/>
                <a:cs typeface="+mn-cs"/>
              </a:rPr>
              <a:t>reasons</a:t>
            </a:r>
            <a:r>
              <a:rPr lang="es-MX" sz="1400" dirty="0">
                <a:latin typeface="Book Antiqua" pitchFamily="18" charset="0"/>
                <a:cs typeface="+mn-cs"/>
              </a:rPr>
              <a:t> </a:t>
            </a:r>
            <a:r>
              <a:rPr lang="es-MX" sz="1400" dirty="0" err="1">
                <a:latin typeface="Book Antiqua" pitchFamily="18" charset="0"/>
                <a:cs typeface="+mn-cs"/>
              </a:rPr>
              <a:t>such</a:t>
            </a:r>
            <a:r>
              <a:rPr lang="es-MX" sz="1400" dirty="0">
                <a:latin typeface="Book Antiqua" pitchFamily="18" charset="0"/>
                <a:cs typeface="+mn-cs"/>
              </a:rPr>
              <a:t> as a </a:t>
            </a:r>
            <a:r>
              <a:rPr lang="es-MX" sz="1400" dirty="0" err="1">
                <a:latin typeface="Book Antiqua" pitchFamily="18" charset="0"/>
                <a:cs typeface="+mn-cs"/>
              </a:rPr>
              <a:t>covered</a:t>
            </a:r>
            <a:r>
              <a:rPr lang="es-MX" sz="1400" dirty="0">
                <a:latin typeface="Book Antiqua" pitchFamily="18" charset="0"/>
                <a:cs typeface="+mn-cs"/>
              </a:rPr>
              <a:t> </a:t>
            </a:r>
            <a:r>
              <a:rPr lang="es-MX" sz="1400" dirty="0" err="1">
                <a:latin typeface="Book Antiqua" pitchFamily="18" charset="0"/>
                <a:cs typeface="+mn-cs"/>
              </a:rPr>
              <a:t>sickness</a:t>
            </a:r>
            <a:r>
              <a:rPr lang="es-MX" sz="1400" dirty="0">
                <a:latin typeface="Book Antiqua" pitchFamily="18" charset="0"/>
                <a:cs typeface="+mn-cs"/>
              </a:rPr>
              <a:t>, </a:t>
            </a:r>
            <a:r>
              <a:rPr lang="es-MX" sz="1400" dirty="0" err="1">
                <a:latin typeface="Book Antiqua" pitchFamily="18" charset="0"/>
                <a:cs typeface="+mn-cs"/>
              </a:rPr>
              <a:t>illness</a:t>
            </a:r>
            <a:r>
              <a:rPr lang="es-MX" sz="1400" dirty="0">
                <a:latin typeface="Book Antiqua" pitchFamily="18" charset="0"/>
                <a:cs typeface="+mn-cs"/>
              </a:rPr>
              <a:t>, </a:t>
            </a:r>
            <a:r>
              <a:rPr lang="es-MX" sz="1400" dirty="0" err="1">
                <a:latin typeface="Book Antiqua" pitchFamily="18" charset="0"/>
                <a:cs typeface="+mn-cs"/>
              </a:rPr>
              <a:t>injury</a:t>
            </a:r>
            <a:r>
              <a:rPr lang="es-MX" sz="1400" dirty="0">
                <a:latin typeface="Book Antiqua" pitchFamily="18" charset="0"/>
                <a:cs typeface="+mn-cs"/>
              </a:rPr>
              <a:t> </a:t>
            </a:r>
            <a:r>
              <a:rPr lang="es-MX" sz="1400" dirty="0" err="1">
                <a:latin typeface="Book Antiqua" pitchFamily="18" charset="0"/>
                <a:cs typeface="+mn-cs"/>
              </a:rPr>
              <a:t>or</a:t>
            </a:r>
            <a:r>
              <a:rPr lang="es-MX" sz="1400" dirty="0">
                <a:latin typeface="Book Antiqua" pitchFamily="18" charset="0"/>
                <a:cs typeface="+mn-cs"/>
              </a:rPr>
              <a:t> </a:t>
            </a:r>
            <a:r>
              <a:rPr lang="es-MX" sz="1400" dirty="0" err="1" smtClean="0">
                <a:latin typeface="Book Antiqua" pitchFamily="18" charset="0"/>
                <a:cs typeface="+mn-cs"/>
              </a:rPr>
              <a:t>death</a:t>
            </a:r>
            <a:r>
              <a:rPr lang="es-MX" sz="1400" dirty="0" smtClean="0">
                <a:latin typeface="Book Antiqua" pitchFamily="18" charset="0"/>
                <a:cs typeface="+mn-cs"/>
              </a:rPr>
              <a:t>.</a:t>
            </a:r>
            <a:endParaRPr lang="es-MX" sz="1400" dirty="0">
              <a:latin typeface="Book Antiqua" pitchFamily="18" charset="0"/>
              <a:cs typeface="+mn-cs"/>
            </a:endParaRPr>
          </a:p>
          <a:p>
            <a:pPr marL="800100" lvl="2" indent="-342900" eaLnBrk="0" hangingPunct="0">
              <a:spcBef>
                <a:spcPct val="20000"/>
              </a:spcBef>
              <a:buFont typeface="Arial" pitchFamily="34" charset="0"/>
              <a:buChar char="•"/>
            </a:pPr>
            <a:r>
              <a:rPr lang="es-MX" sz="1400" dirty="0" err="1">
                <a:latin typeface="Book Antiqua" pitchFamily="18" charset="0"/>
                <a:cs typeface="+mn-cs"/>
              </a:rPr>
              <a:t>Trip</a:t>
            </a:r>
            <a:r>
              <a:rPr lang="es-MX" sz="1400" dirty="0">
                <a:latin typeface="Book Antiqua" pitchFamily="18" charset="0"/>
                <a:cs typeface="+mn-cs"/>
              </a:rPr>
              <a:t> </a:t>
            </a:r>
            <a:r>
              <a:rPr lang="es-MX" sz="1400" dirty="0" err="1">
                <a:latin typeface="Book Antiqua" pitchFamily="18" charset="0"/>
                <a:cs typeface="+mn-cs"/>
              </a:rPr>
              <a:t>Cancellation</a:t>
            </a:r>
            <a:r>
              <a:rPr lang="es-MX" sz="1400" dirty="0">
                <a:latin typeface="Book Antiqua" pitchFamily="18" charset="0"/>
                <a:cs typeface="+mn-cs"/>
              </a:rPr>
              <a:t> </a:t>
            </a:r>
            <a:r>
              <a:rPr lang="es-MX" sz="1400" dirty="0" err="1">
                <a:latin typeface="Book Antiqua" pitchFamily="18" charset="0"/>
                <a:cs typeface="+mn-cs"/>
              </a:rPr>
              <a:t>or</a:t>
            </a:r>
            <a:r>
              <a:rPr lang="es-MX" sz="1400" dirty="0">
                <a:latin typeface="Book Antiqua" pitchFamily="18" charset="0"/>
                <a:cs typeface="+mn-cs"/>
              </a:rPr>
              <a:t> </a:t>
            </a:r>
            <a:r>
              <a:rPr lang="es-MX" sz="1400" dirty="0" err="1">
                <a:latin typeface="Book Antiqua" pitchFamily="18" charset="0"/>
                <a:cs typeface="+mn-cs"/>
              </a:rPr>
              <a:t>Trip</a:t>
            </a:r>
            <a:r>
              <a:rPr lang="es-MX" sz="1400" dirty="0">
                <a:latin typeface="Book Antiqua" pitchFamily="18" charset="0"/>
                <a:cs typeface="+mn-cs"/>
              </a:rPr>
              <a:t> </a:t>
            </a:r>
            <a:r>
              <a:rPr lang="es-MX" sz="1400" dirty="0" err="1">
                <a:latin typeface="Book Antiqua" pitchFamily="18" charset="0"/>
                <a:cs typeface="+mn-cs"/>
              </a:rPr>
              <a:t>Interruption</a:t>
            </a:r>
            <a:r>
              <a:rPr lang="es-MX" sz="1400" dirty="0">
                <a:latin typeface="Book Antiqua" pitchFamily="18" charset="0"/>
                <a:cs typeface="+mn-cs"/>
              </a:rPr>
              <a:t> </a:t>
            </a:r>
            <a:r>
              <a:rPr lang="es-MX" sz="1400" dirty="0" err="1">
                <a:latin typeface="Book Antiqua" pitchFamily="18" charset="0"/>
                <a:cs typeface="+mn-cs"/>
              </a:rPr>
              <a:t>due</a:t>
            </a:r>
            <a:r>
              <a:rPr lang="es-MX" sz="1400" dirty="0">
                <a:latin typeface="Book Antiqua" pitchFamily="18" charset="0"/>
                <a:cs typeface="+mn-cs"/>
              </a:rPr>
              <a:t> </a:t>
            </a:r>
            <a:r>
              <a:rPr lang="es-MX" sz="1400" dirty="0" err="1">
                <a:latin typeface="Book Antiqua" pitchFamily="18" charset="0"/>
                <a:cs typeface="+mn-cs"/>
              </a:rPr>
              <a:t>to</a:t>
            </a:r>
            <a:r>
              <a:rPr lang="es-MX" sz="1400" dirty="0">
                <a:latin typeface="Book Antiqua" pitchFamily="18" charset="0"/>
                <a:cs typeface="+mn-cs"/>
              </a:rPr>
              <a:t> </a:t>
            </a:r>
            <a:r>
              <a:rPr lang="es-MX" sz="1400" dirty="0" err="1">
                <a:latin typeface="Book Antiqua" pitchFamily="18" charset="0"/>
                <a:cs typeface="+mn-cs"/>
              </a:rPr>
              <a:t>defined</a:t>
            </a:r>
            <a:r>
              <a:rPr lang="es-MX" sz="1400" dirty="0">
                <a:latin typeface="Book Antiqua" pitchFamily="18" charset="0"/>
                <a:cs typeface="+mn-cs"/>
              </a:rPr>
              <a:t> </a:t>
            </a:r>
            <a:r>
              <a:rPr lang="es-MX" sz="1400" dirty="0" err="1">
                <a:latin typeface="Book Antiqua" pitchFamily="18" charset="0"/>
                <a:cs typeface="+mn-cs"/>
              </a:rPr>
              <a:t>Terrorist</a:t>
            </a:r>
            <a:r>
              <a:rPr lang="es-MX" sz="1400" dirty="0">
                <a:latin typeface="Book Antiqua" pitchFamily="18" charset="0"/>
                <a:cs typeface="+mn-cs"/>
              </a:rPr>
              <a:t> </a:t>
            </a:r>
            <a:r>
              <a:rPr lang="es-MX" sz="1400" dirty="0" err="1" smtClean="0">
                <a:latin typeface="Book Antiqua" pitchFamily="18" charset="0"/>
                <a:cs typeface="+mn-cs"/>
              </a:rPr>
              <a:t>Acts</a:t>
            </a:r>
            <a:r>
              <a:rPr lang="es-MX" sz="1400" dirty="0" smtClean="0">
                <a:latin typeface="Book Antiqua" pitchFamily="18" charset="0"/>
                <a:cs typeface="+mn-cs"/>
              </a:rPr>
              <a:t>.</a:t>
            </a:r>
            <a:endParaRPr lang="en-US" sz="1400" dirty="0">
              <a:latin typeface="Book Antiqua" pitchFamily="18" charset="0"/>
              <a:cs typeface="+mn-cs"/>
            </a:endParaRPr>
          </a:p>
          <a:p>
            <a:pPr marL="255588" indent="-163513"/>
            <a:endParaRPr lang="en-US" b="1" dirty="0">
              <a:solidFill>
                <a:srgbClr val="26A5DF"/>
              </a:solidFill>
              <a:latin typeface="Book Antiqua" pitchFamily="18" charset="0"/>
            </a:endParaRPr>
          </a:p>
          <a:p>
            <a:pPr marL="255588" indent="-163513"/>
            <a:r>
              <a:rPr lang="en-US" b="1" dirty="0">
                <a:solidFill>
                  <a:srgbClr val="26A5DF"/>
                </a:solidFill>
                <a:latin typeface="Book Antiqua" pitchFamily="18" charset="0"/>
              </a:rPr>
              <a:t>Explorica’s Travel Protection Plan </a:t>
            </a:r>
            <a:r>
              <a:rPr lang="en-US" b="1" i="1" dirty="0" smtClean="0">
                <a:solidFill>
                  <a:srgbClr val="26A5DF"/>
                </a:solidFill>
                <a:latin typeface="Book Antiqua" pitchFamily="18" charset="0"/>
              </a:rPr>
              <a:t>Plus</a:t>
            </a:r>
            <a:r>
              <a:rPr lang="en-US" b="1" dirty="0" smtClean="0">
                <a:solidFill>
                  <a:srgbClr val="26A5DF"/>
                </a:solidFill>
                <a:latin typeface="Book Antiqua" pitchFamily="18" charset="0"/>
              </a:rPr>
              <a:t> covers </a:t>
            </a:r>
            <a:r>
              <a:rPr lang="en-US" b="1" dirty="0">
                <a:solidFill>
                  <a:srgbClr val="26A5DF"/>
                </a:solidFill>
                <a:latin typeface="Book Antiqua" pitchFamily="18" charset="0"/>
              </a:rPr>
              <a:t>you for:</a:t>
            </a:r>
          </a:p>
          <a:p>
            <a:pPr marL="800100" lvl="2" indent="-342900" eaLnBrk="0" hangingPunct="0">
              <a:spcBef>
                <a:spcPct val="20000"/>
              </a:spcBef>
              <a:buFont typeface="Arial" pitchFamily="34" charset="0"/>
              <a:buChar char="•"/>
            </a:pPr>
            <a:r>
              <a:rPr lang="es-MX" sz="1400" dirty="0" err="1">
                <a:latin typeface="Book Antiqua" pitchFamily="18" charset="0"/>
                <a:cs typeface="+mn-cs"/>
              </a:rPr>
              <a:t>Same</a:t>
            </a:r>
            <a:r>
              <a:rPr lang="es-MX" sz="1400" dirty="0">
                <a:latin typeface="Book Antiqua" pitchFamily="18" charset="0"/>
                <a:cs typeface="+mn-cs"/>
              </a:rPr>
              <a:t> </a:t>
            </a:r>
            <a:r>
              <a:rPr lang="es-MX" sz="1400" dirty="0" err="1">
                <a:latin typeface="Book Antiqua" pitchFamily="18" charset="0"/>
                <a:cs typeface="+mn-cs"/>
              </a:rPr>
              <a:t>benefits</a:t>
            </a:r>
            <a:r>
              <a:rPr lang="es-MX" sz="1400" dirty="0">
                <a:latin typeface="Book Antiqua" pitchFamily="18" charset="0"/>
                <a:cs typeface="+mn-cs"/>
              </a:rPr>
              <a:t> as </a:t>
            </a:r>
            <a:r>
              <a:rPr lang="es-MX" sz="1400" dirty="0" err="1">
                <a:latin typeface="Book Antiqua" pitchFamily="18" charset="0"/>
                <a:cs typeface="+mn-cs"/>
              </a:rPr>
              <a:t>standard</a:t>
            </a:r>
            <a:r>
              <a:rPr lang="es-MX" sz="1400" dirty="0">
                <a:latin typeface="Book Antiqua" pitchFamily="18" charset="0"/>
                <a:cs typeface="+mn-cs"/>
              </a:rPr>
              <a:t> plan PLUS Cancel </a:t>
            </a:r>
            <a:r>
              <a:rPr lang="es-MX" sz="1400" dirty="0" err="1">
                <a:latin typeface="Book Antiqua" pitchFamily="18" charset="0"/>
                <a:cs typeface="+mn-cs"/>
              </a:rPr>
              <a:t>for</a:t>
            </a:r>
            <a:r>
              <a:rPr lang="es-MX" sz="1400" dirty="0">
                <a:latin typeface="Book Antiqua" pitchFamily="18" charset="0"/>
                <a:cs typeface="+mn-cs"/>
              </a:rPr>
              <a:t> </a:t>
            </a:r>
            <a:r>
              <a:rPr lang="es-MX" sz="1400" dirty="0" err="1">
                <a:latin typeface="Book Antiqua" pitchFamily="18" charset="0"/>
                <a:cs typeface="+mn-cs"/>
              </a:rPr>
              <a:t>Any</a:t>
            </a:r>
            <a:r>
              <a:rPr lang="es-MX" sz="1400" dirty="0">
                <a:latin typeface="Book Antiqua" pitchFamily="18" charset="0"/>
                <a:cs typeface="+mn-cs"/>
              </a:rPr>
              <a:t> </a:t>
            </a:r>
            <a:r>
              <a:rPr lang="es-MX" sz="1400" dirty="0" err="1">
                <a:latin typeface="Book Antiqua" pitchFamily="18" charset="0"/>
                <a:cs typeface="+mn-cs"/>
              </a:rPr>
              <a:t>Reason</a:t>
            </a:r>
            <a:r>
              <a:rPr lang="es-MX" sz="1400" dirty="0">
                <a:latin typeface="Book Antiqua" pitchFamily="18" charset="0"/>
                <a:cs typeface="+mn-cs"/>
              </a:rPr>
              <a:t> </a:t>
            </a:r>
            <a:r>
              <a:rPr lang="es-MX" sz="1400" dirty="0" err="1">
                <a:latin typeface="Book Antiqua" pitchFamily="18" charset="0"/>
                <a:cs typeface="+mn-cs"/>
              </a:rPr>
              <a:t>Waiver</a:t>
            </a:r>
            <a:r>
              <a:rPr lang="es-MX" sz="1400" dirty="0">
                <a:latin typeface="Book Antiqua" pitchFamily="18" charset="0"/>
                <a:cs typeface="+mn-cs"/>
              </a:rPr>
              <a:t> </a:t>
            </a:r>
            <a:r>
              <a:rPr lang="es-MX" sz="1400" dirty="0" err="1" smtClean="0">
                <a:latin typeface="Book Antiqua" pitchFamily="18" charset="0"/>
                <a:cs typeface="+mn-cs"/>
              </a:rPr>
              <a:t>Benefit</a:t>
            </a:r>
            <a:r>
              <a:rPr lang="es-MX" sz="1400" dirty="0" smtClean="0">
                <a:latin typeface="Book Antiqua" pitchFamily="18" charset="0"/>
                <a:cs typeface="+mn-cs"/>
              </a:rPr>
              <a:t>.</a:t>
            </a:r>
            <a:endParaRPr lang="es-MX" sz="1400" dirty="0">
              <a:latin typeface="Book Antiqua" pitchFamily="18" charset="0"/>
              <a:cs typeface="+mn-cs"/>
            </a:endParaRPr>
          </a:p>
          <a:p>
            <a:pPr marL="800100" lvl="2" indent="-342900" eaLnBrk="0" hangingPunct="0">
              <a:spcBef>
                <a:spcPct val="20000"/>
              </a:spcBef>
              <a:buFont typeface="Arial" pitchFamily="34" charset="0"/>
              <a:buChar char="•"/>
            </a:pPr>
            <a:r>
              <a:rPr lang="es-MX" sz="1400" dirty="0" err="1">
                <a:latin typeface="Book Antiqua" pitchFamily="18" charset="0"/>
                <a:cs typeface="+mn-cs"/>
              </a:rPr>
              <a:t>With</a:t>
            </a:r>
            <a:r>
              <a:rPr lang="es-MX" sz="1400" dirty="0">
                <a:latin typeface="Book Antiqua" pitchFamily="18" charset="0"/>
                <a:cs typeface="+mn-cs"/>
              </a:rPr>
              <a:t> </a:t>
            </a:r>
            <a:r>
              <a:rPr lang="es-MX" sz="1400" dirty="0" err="1">
                <a:latin typeface="Book Antiqua" pitchFamily="18" charset="0"/>
                <a:cs typeface="+mn-cs"/>
              </a:rPr>
              <a:t>the</a:t>
            </a:r>
            <a:r>
              <a:rPr lang="es-MX" sz="1400" dirty="0">
                <a:latin typeface="Book Antiqua" pitchFamily="18" charset="0"/>
                <a:cs typeface="+mn-cs"/>
              </a:rPr>
              <a:t> Cancel </a:t>
            </a:r>
            <a:r>
              <a:rPr lang="es-MX" sz="1400" dirty="0" err="1">
                <a:latin typeface="Book Antiqua" pitchFamily="18" charset="0"/>
                <a:cs typeface="+mn-cs"/>
              </a:rPr>
              <a:t>for</a:t>
            </a:r>
            <a:r>
              <a:rPr lang="es-MX" sz="1400" dirty="0">
                <a:latin typeface="Book Antiqua" pitchFamily="18" charset="0"/>
                <a:cs typeface="+mn-cs"/>
              </a:rPr>
              <a:t> </a:t>
            </a:r>
            <a:r>
              <a:rPr lang="es-MX" sz="1400" dirty="0" err="1">
                <a:latin typeface="Book Antiqua" pitchFamily="18" charset="0"/>
                <a:cs typeface="+mn-cs"/>
              </a:rPr>
              <a:t>Any</a:t>
            </a:r>
            <a:r>
              <a:rPr lang="es-MX" sz="1400" dirty="0">
                <a:latin typeface="Book Antiqua" pitchFamily="18" charset="0"/>
                <a:cs typeface="+mn-cs"/>
              </a:rPr>
              <a:t> </a:t>
            </a:r>
            <a:r>
              <a:rPr lang="es-MX" sz="1400" dirty="0" err="1">
                <a:latin typeface="Book Antiqua" pitchFamily="18" charset="0"/>
                <a:cs typeface="+mn-cs"/>
              </a:rPr>
              <a:t>Reason</a:t>
            </a:r>
            <a:r>
              <a:rPr lang="es-MX" sz="1400" dirty="0">
                <a:latin typeface="Book Antiqua" pitchFamily="18" charset="0"/>
                <a:cs typeface="+mn-cs"/>
              </a:rPr>
              <a:t> </a:t>
            </a:r>
            <a:r>
              <a:rPr lang="es-MX" sz="1400" dirty="0" err="1">
                <a:latin typeface="Book Antiqua" pitchFamily="18" charset="0"/>
                <a:cs typeface="+mn-cs"/>
              </a:rPr>
              <a:t>Waiver</a:t>
            </a:r>
            <a:r>
              <a:rPr lang="es-MX" sz="1400" dirty="0">
                <a:latin typeface="Book Antiqua" pitchFamily="18" charset="0"/>
                <a:cs typeface="+mn-cs"/>
              </a:rPr>
              <a:t> </a:t>
            </a:r>
            <a:r>
              <a:rPr lang="es-MX" sz="1400" dirty="0" err="1">
                <a:latin typeface="Book Antiqua" pitchFamily="18" charset="0"/>
                <a:cs typeface="+mn-cs"/>
              </a:rPr>
              <a:t>Benefit</a:t>
            </a:r>
            <a:r>
              <a:rPr lang="es-MX" sz="1400" dirty="0">
                <a:latin typeface="Book Antiqua" pitchFamily="18" charset="0"/>
                <a:cs typeface="+mn-cs"/>
              </a:rPr>
              <a:t>, </a:t>
            </a:r>
            <a:r>
              <a:rPr lang="es-MX" sz="1400" dirty="0" err="1">
                <a:latin typeface="Book Antiqua" pitchFamily="18" charset="0"/>
                <a:cs typeface="+mn-cs"/>
              </a:rPr>
              <a:t>if</a:t>
            </a:r>
            <a:r>
              <a:rPr lang="es-MX" sz="1400" dirty="0">
                <a:latin typeface="Book Antiqua" pitchFamily="18" charset="0"/>
                <a:cs typeface="+mn-cs"/>
              </a:rPr>
              <a:t> </a:t>
            </a:r>
            <a:r>
              <a:rPr lang="es-MX" sz="1400" dirty="0" err="1">
                <a:latin typeface="Book Antiqua" pitchFamily="18" charset="0"/>
                <a:cs typeface="+mn-cs"/>
              </a:rPr>
              <a:t>you</a:t>
            </a:r>
            <a:r>
              <a:rPr lang="es-MX" sz="1400" dirty="0">
                <a:latin typeface="Book Antiqua" pitchFamily="18" charset="0"/>
                <a:cs typeface="+mn-cs"/>
              </a:rPr>
              <a:t> cancel </a:t>
            </a:r>
            <a:r>
              <a:rPr lang="es-MX" sz="1400" dirty="0" err="1">
                <a:latin typeface="Book Antiqua" pitchFamily="18" charset="0"/>
                <a:cs typeface="+mn-cs"/>
              </a:rPr>
              <a:t>your</a:t>
            </a:r>
            <a:r>
              <a:rPr lang="es-MX" sz="1400" dirty="0">
                <a:latin typeface="Book Antiqua" pitchFamily="18" charset="0"/>
                <a:cs typeface="+mn-cs"/>
              </a:rPr>
              <a:t> </a:t>
            </a:r>
            <a:r>
              <a:rPr lang="es-MX" sz="1400" dirty="0" err="1" smtClean="0">
                <a:latin typeface="Book Antiqua" pitchFamily="18" charset="0"/>
                <a:cs typeface="+mn-cs"/>
              </a:rPr>
              <a:t>trip</a:t>
            </a:r>
            <a:r>
              <a:rPr lang="es-MX" sz="1400" dirty="0" smtClean="0">
                <a:latin typeface="Book Antiqua" pitchFamily="18" charset="0"/>
                <a:cs typeface="+mn-cs"/>
              </a:rPr>
              <a:t> </a:t>
            </a:r>
            <a:r>
              <a:rPr lang="es-MX" sz="1400" b="1" dirty="0" err="1" smtClean="0">
                <a:latin typeface="Book Antiqua" pitchFamily="18" charset="0"/>
                <a:cs typeface="+mn-cs"/>
              </a:rPr>
              <a:t>by</a:t>
            </a:r>
            <a:r>
              <a:rPr lang="es-MX" sz="1400" b="1" dirty="0" smtClean="0">
                <a:latin typeface="Book Antiqua" pitchFamily="18" charset="0"/>
                <a:cs typeface="+mn-cs"/>
              </a:rPr>
              <a:t> 30 </a:t>
            </a:r>
            <a:r>
              <a:rPr lang="es-MX" sz="1400" b="1" dirty="0" err="1" smtClean="0">
                <a:latin typeface="Book Antiqua" pitchFamily="18" charset="0"/>
                <a:cs typeface="+mn-cs"/>
              </a:rPr>
              <a:t>days</a:t>
            </a:r>
            <a:r>
              <a:rPr lang="es-MX" sz="1400" b="1" dirty="0" smtClean="0">
                <a:latin typeface="Book Antiqua" pitchFamily="18" charset="0"/>
                <a:cs typeface="+mn-cs"/>
              </a:rPr>
              <a:t> prior </a:t>
            </a:r>
            <a:r>
              <a:rPr lang="es-MX" sz="1400" b="1" dirty="0" err="1" smtClean="0">
                <a:latin typeface="Book Antiqua" pitchFamily="18" charset="0"/>
                <a:cs typeface="+mn-cs"/>
              </a:rPr>
              <a:t>to</a:t>
            </a:r>
            <a:r>
              <a:rPr lang="es-MX" sz="1400" b="1" dirty="0" smtClean="0">
                <a:latin typeface="Book Antiqua" pitchFamily="18" charset="0"/>
                <a:cs typeface="+mn-cs"/>
              </a:rPr>
              <a:t> </a:t>
            </a:r>
            <a:r>
              <a:rPr lang="es-MX" sz="1400" b="1" dirty="0" err="1" smtClean="0">
                <a:latin typeface="Book Antiqua" pitchFamily="18" charset="0"/>
                <a:cs typeface="+mn-cs"/>
              </a:rPr>
              <a:t>your</a:t>
            </a:r>
            <a:r>
              <a:rPr lang="es-MX" sz="1400" b="1" dirty="0" smtClean="0">
                <a:latin typeface="Book Antiqua" pitchFamily="18" charset="0"/>
                <a:cs typeface="+mn-cs"/>
              </a:rPr>
              <a:t> </a:t>
            </a:r>
            <a:r>
              <a:rPr lang="es-MX" sz="1400" b="1" smtClean="0">
                <a:latin typeface="Book Antiqua" pitchFamily="18" charset="0"/>
                <a:cs typeface="+mn-cs"/>
              </a:rPr>
              <a:t>departure</a:t>
            </a:r>
            <a:r>
              <a:rPr lang="es-MX" sz="1400" smtClean="0">
                <a:latin typeface="Book Antiqua" pitchFamily="18" charset="0"/>
                <a:cs typeface="+mn-cs"/>
              </a:rPr>
              <a:t> </a:t>
            </a:r>
            <a:r>
              <a:rPr lang="es-MX" sz="1400" dirty="0" err="1">
                <a:latin typeface="Book Antiqua" pitchFamily="18" charset="0"/>
                <a:cs typeface="+mn-cs"/>
              </a:rPr>
              <a:t>for</a:t>
            </a:r>
            <a:r>
              <a:rPr lang="es-MX" sz="1400" dirty="0">
                <a:latin typeface="Book Antiqua" pitchFamily="18" charset="0"/>
                <a:cs typeface="+mn-cs"/>
              </a:rPr>
              <a:t> </a:t>
            </a:r>
            <a:r>
              <a:rPr lang="es-MX" sz="1400" dirty="0" err="1">
                <a:latin typeface="Book Antiqua" pitchFamily="18" charset="0"/>
                <a:cs typeface="+mn-cs"/>
              </a:rPr>
              <a:t>any</a:t>
            </a:r>
            <a:r>
              <a:rPr lang="es-MX" sz="1400" dirty="0">
                <a:latin typeface="Book Antiqua" pitchFamily="18" charset="0"/>
                <a:cs typeface="+mn-cs"/>
              </a:rPr>
              <a:t> </a:t>
            </a:r>
            <a:r>
              <a:rPr lang="es-MX" sz="1400" dirty="0" err="1">
                <a:latin typeface="Book Antiqua" pitchFamily="18" charset="0"/>
                <a:cs typeface="+mn-cs"/>
              </a:rPr>
              <a:t>reason</a:t>
            </a:r>
            <a:r>
              <a:rPr lang="es-MX" sz="1400" dirty="0">
                <a:latin typeface="Book Antiqua" pitchFamily="18" charset="0"/>
                <a:cs typeface="+mn-cs"/>
              </a:rPr>
              <a:t> </a:t>
            </a:r>
            <a:r>
              <a:rPr lang="es-MX" sz="1400" dirty="0" err="1">
                <a:latin typeface="Book Antiqua" pitchFamily="18" charset="0"/>
                <a:cs typeface="+mn-cs"/>
              </a:rPr>
              <a:t>not</a:t>
            </a:r>
            <a:r>
              <a:rPr lang="es-MX" sz="1400" dirty="0">
                <a:latin typeface="Book Antiqua" pitchFamily="18" charset="0"/>
                <a:cs typeface="+mn-cs"/>
              </a:rPr>
              <a:t> </a:t>
            </a:r>
            <a:r>
              <a:rPr lang="es-MX" sz="1400" dirty="0" err="1">
                <a:latin typeface="Book Antiqua" pitchFamily="18" charset="0"/>
                <a:cs typeface="+mn-cs"/>
              </a:rPr>
              <a:t>otherwise</a:t>
            </a:r>
            <a:r>
              <a:rPr lang="es-MX" sz="1400" dirty="0">
                <a:latin typeface="Book Antiqua" pitchFamily="18" charset="0"/>
                <a:cs typeface="+mn-cs"/>
              </a:rPr>
              <a:t> </a:t>
            </a:r>
            <a:r>
              <a:rPr lang="es-MX" sz="1400" dirty="0" err="1">
                <a:latin typeface="Book Antiqua" pitchFamily="18" charset="0"/>
                <a:cs typeface="+mn-cs"/>
              </a:rPr>
              <a:t>covered</a:t>
            </a:r>
            <a:r>
              <a:rPr lang="es-MX" sz="1400" dirty="0">
                <a:latin typeface="Book Antiqua" pitchFamily="18" charset="0"/>
                <a:cs typeface="+mn-cs"/>
              </a:rPr>
              <a:t> </a:t>
            </a:r>
            <a:r>
              <a:rPr lang="es-MX" sz="1400" dirty="0" err="1">
                <a:latin typeface="Book Antiqua" pitchFamily="18" charset="0"/>
                <a:cs typeface="+mn-cs"/>
              </a:rPr>
              <a:t>by</a:t>
            </a:r>
            <a:r>
              <a:rPr lang="es-MX" sz="1400" dirty="0">
                <a:latin typeface="Book Antiqua" pitchFamily="18" charset="0"/>
                <a:cs typeface="+mn-cs"/>
              </a:rPr>
              <a:t> </a:t>
            </a:r>
            <a:r>
              <a:rPr lang="es-MX" sz="1400" dirty="0" err="1">
                <a:latin typeface="Book Antiqua" pitchFamily="18" charset="0"/>
                <a:cs typeface="+mn-cs"/>
              </a:rPr>
              <a:t>this</a:t>
            </a:r>
            <a:r>
              <a:rPr lang="es-MX" sz="1400" dirty="0">
                <a:latin typeface="Book Antiqua" pitchFamily="18" charset="0"/>
                <a:cs typeface="+mn-cs"/>
              </a:rPr>
              <a:t> </a:t>
            </a:r>
            <a:r>
              <a:rPr lang="es-MX" sz="1400" dirty="0" err="1">
                <a:latin typeface="Book Antiqua" pitchFamily="18" charset="0"/>
                <a:cs typeface="+mn-cs"/>
              </a:rPr>
              <a:t>policy</a:t>
            </a:r>
            <a:r>
              <a:rPr lang="es-MX" sz="1400" dirty="0">
                <a:latin typeface="Book Antiqua" pitchFamily="18" charset="0"/>
                <a:cs typeface="+mn-cs"/>
              </a:rPr>
              <a:t>, </a:t>
            </a:r>
            <a:r>
              <a:rPr lang="es-MX" sz="1400" dirty="0" err="1">
                <a:latin typeface="Book Antiqua" pitchFamily="18" charset="0"/>
                <a:cs typeface="+mn-cs"/>
              </a:rPr>
              <a:t>TripMate</a:t>
            </a:r>
            <a:r>
              <a:rPr lang="es-MX" sz="1400" dirty="0">
                <a:latin typeface="Book Antiqua" pitchFamily="18" charset="0"/>
                <a:cs typeface="+mn-cs"/>
              </a:rPr>
              <a:t> </a:t>
            </a:r>
            <a:r>
              <a:rPr lang="es-MX" sz="1400" dirty="0" err="1">
                <a:latin typeface="Book Antiqua" pitchFamily="18" charset="0"/>
                <a:cs typeface="+mn-cs"/>
              </a:rPr>
              <a:t>will</a:t>
            </a:r>
            <a:r>
              <a:rPr lang="es-MX" sz="1400" dirty="0">
                <a:latin typeface="Book Antiqua" pitchFamily="18" charset="0"/>
                <a:cs typeface="+mn-cs"/>
              </a:rPr>
              <a:t> </a:t>
            </a:r>
            <a:r>
              <a:rPr lang="es-MX" sz="1400" dirty="0" err="1">
                <a:latin typeface="Book Antiqua" pitchFamily="18" charset="0"/>
                <a:cs typeface="+mn-cs"/>
              </a:rPr>
              <a:t>reimburse</a:t>
            </a:r>
            <a:r>
              <a:rPr lang="es-MX" sz="1400" dirty="0">
                <a:latin typeface="Book Antiqua" pitchFamily="18" charset="0"/>
                <a:cs typeface="+mn-cs"/>
              </a:rPr>
              <a:t> </a:t>
            </a:r>
            <a:r>
              <a:rPr lang="es-MX" sz="1400" dirty="0" err="1">
                <a:latin typeface="Book Antiqua" pitchFamily="18" charset="0"/>
                <a:cs typeface="+mn-cs"/>
              </a:rPr>
              <a:t>you</a:t>
            </a:r>
            <a:r>
              <a:rPr lang="es-MX" sz="1400" dirty="0">
                <a:latin typeface="Book Antiqua" pitchFamily="18" charset="0"/>
                <a:cs typeface="+mn-cs"/>
              </a:rPr>
              <a:t> </a:t>
            </a:r>
            <a:r>
              <a:rPr lang="es-MX" sz="1400" dirty="0" err="1">
                <a:latin typeface="Book Antiqua" pitchFamily="18" charset="0"/>
                <a:cs typeface="+mn-cs"/>
              </a:rPr>
              <a:t>for</a:t>
            </a:r>
            <a:r>
              <a:rPr lang="es-MX" sz="1400" dirty="0">
                <a:latin typeface="Book Antiqua" pitchFamily="18" charset="0"/>
                <a:cs typeface="+mn-cs"/>
              </a:rPr>
              <a:t> 75% of </a:t>
            </a:r>
            <a:r>
              <a:rPr lang="es-MX" sz="1400" dirty="0" err="1">
                <a:latin typeface="Book Antiqua" pitchFamily="18" charset="0"/>
                <a:cs typeface="+mn-cs"/>
              </a:rPr>
              <a:t>the</a:t>
            </a:r>
            <a:r>
              <a:rPr lang="es-MX" sz="1400" dirty="0">
                <a:latin typeface="Book Antiqua" pitchFamily="18" charset="0"/>
                <a:cs typeface="+mn-cs"/>
              </a:rPr>
              <a:t> non-</a:t>
            </a:r>
            <a:r>
              <a:rPr lang="es-MX" sz="1400" dirty="0" err="1">
                <a:latin typeface="Book Antiqua" pitchFamily="18" charset="0"/>
                <a:cs typeface="+mn-cs"/>
              </a:rPr>
              <a:t>refundable</a:t>
            </a:r>
            <a:r>
              <a:rPr lang="es-MX" sz="1400" dirty="0">
                <a:latin typeface="Book Antiqua" pitchFamily="18" charset="0"/>
                <a:cs typeface="+mn-cs"/>
              </a:rPr>
              <a:t> </a:t>
            </a:r>
            <a:r>
              <a:rPr lang="es-MX" sz="1400" dirty="0" err="1">
                <a:latin typeface="Book Antiqua" pitchFamily="18" charset="0"/>
                <a:cs typeface="+mn-cs"/>
              </a:rPr>
              <a:t>cancellation</a:t>
            </a:r>
            <a:r>
              <a:rPr lang="es-MX" sz="1400" dirty="0">
                <a:latin typeface="Book Antiqua" pitchFamily="18" charset="0"/>
                <a:cs typeface="+mn-cs"/>
              </a:rPr>
              <a:t> </a:t>
            </a:r>
            <a:r>
              <a:rPr lang="es-MX" sz="1400" dirty="0" err="1">
                <a:latin typeface="Book Antiqua" pitchFamily="18" charset="0"/>
                <a:cs typeface="+mn-cs"/>
              </a:rPr>
              <a:t>fees</a:t>
            </a:r>
            <a:r>
              <a:rPr lang="es-MX" sz="1400" dirty="0">
                <a:latin typeface="Book Antiqua" pitchFamily="18" charset="0"/>
                <a:cs typeface="+mn-cs"/>
              </a:rPr>
              <a:t> </a:t>
            </a:r>
            <a:r>
              <a:rPr lang="es-MX" sz="1400" dirty="0" err="1">
                <a:latin typeface="Book Antiqua" pitchFamily="18" charset="0"/>
                <a:cs typeface="+mn-cs"/>
              </a:rPr>
              <a:t>which</a:t>
            </a:r>
            <a:r>
              <a:rPr lang="es-MX" sz="1400" dirty="0">
                <a:latin typeface="Book Antiqua" pitchFamily="18" charset="0"/>
                <a:cs typeface="+mn-cs"/>
              </a:rPr>
              <a:t> </a:t>
            </a:r>
            <a:r>
              <a:rPr lang="es-MX" sz="1400" dirty="0" err="1">
                <a:latin typeface="Book Antiqua" pitchFamily="18" charset="0"/>
                <a:cs typeface="+mn-cs"/>
              </a:rPr>
              <a:t>apply</a:t>
            </a:r>
            <a:r>
              <a:rPr lang="es-MX" sz="1400" dirty="0">
                <a:latin typeface="Book Antiqua" pitchFamily="18" charset="0"/>
                <a:cs typeface="+mn-cs"/>
              </a:rPr>
              <a:t> </a:t>
            </a:r>
            <a:r>
              <a:rPr lang="es-MX" sz="1400" dirty="0" err="1">
                <a:latin typeface="Book Antiqua" pitchFamily="18" charset="0"/>
                <a:cs typeface="+mn-cs"/>
              </a:rPr>
              <a:t>to</a:t>
            </a:r>
            <a:r>
              <a:rPr lang="es-MX" sz="1400" dirty="0">
                <a:latin typeface="Book Antiqua" pitchFamily="18" charset="0"/>
                <a:cs typeface="+mn-cs"/>
              </a:rPr>
              <a:t> </a:t>
            </a:r>
            <a:r>
              <a:rPr lang="es-MX" sz="1400" dirty="0" err="1">
                <a:latin typeface="Book Antiqua" pitchFamily="18" charset="0"/>
                <a:cs typeface="+mn-cs"/>
              </a:rPr>
              <a:t>your</a:t>
            </a:r>
            <a:r>
              <a:rPr lang="es-MX" sz="1400" dirty="0">
                <a:latin typeface="Book Antiqua" pitchFamily="18" charset="0"/>
                <a:cs typeface="+mn-cs"/>
              </a:rPr>
              <a:t> </a:t>
            </a:r>
            <a:r>
              <a:rPr lang="es-MX" sz="1400" dirty="0" err="1">
                <a:latin typeface="Book Antiqua" pitchFamily="18" charset="0"/>
                <a:cs typeface="+mn-cs"/>
              </a:rPr>
              <a:t>trip</a:t>
            </a:r>
            <a:r>
              <a:rPr lang="es-MX" sz="1400" dirty="0" smtClean="0">
                <a:latin typeface="Book Antiqua" pitchFamily="18" charset="0"/>
                <a:cs typeface="+mn-cs"/>
              </a:rPr>
              <a:t>.</a:t>
            </a:r>
          </a:p>
          <a:p>
            <a:pPr marL="800100" lvl="2" indent="-342900" eaLnBrk="0" hangingPunct="0">
              <a:spcBef>
                <a:spcPct val="20000"/>
              </a:spcBef>
            </a:pPr>
            <a:endParaRPr lang="es-MX" sz="1400" i="1" dirty="0" smtClean="0">
              <a:latin typeface="Book Antiqua" pitchFamily="18" charset="0"/>
            </a:endParaRPr>
          </a:p>
          <a:p>
            <a:pPr marL="800100" lvl="2" indent="-342900" eaLnBrk="0" hangingPunct="0">
              <a:spcBef>
                <a:spcPct val="20000"/>
              </a:spcBef>
            </a:pPr>
            <a:r>
              <a:rPr lang="es-MX" sz="1400" i="1" dirty="0" err="1" smtClean="0">
                <a:latin typeface="Book Antiqua" pitchFamily="18" charset="0"/>
              </a:rPr>
              <a:t>Please</a:t>
            </a:r>
            <a:r>
              <a:rPr lang="es-MX" sz="1400" i="1" dirty="0" smtClean="0">
                <a:latin typeface="Book Antiqua" pitchFamily="18" charset="0"/>
              </a:rPr>
              <a:t> </a:t>
            </a:r>
            <a:r>
              <a:rPr lang="es-MX" sz="1400" i="1" dirty="0" err="1" smtClean="0">
                <a:latin typeface="Book Antiqua" pitchFamily="18" charset="0"/>
              </a:rPr>
              <a:t>see</a:t>
            </a:r>
            <a:r>
              <a:rPr lang="es-MX" sz="1400" i="1" dirty="0" smtClean="0">
                <a:latin typeface="Book Antiqua" pitchFamily="18" charset="0"/>
              </a:rPr>
              <a:t> </a:t>
            </a:r>
            <a:r>
              <a:rPr lang="es-MX" sz="1400" i="1" dirty="0" err="1" smtClean="0">
                <a:latin typeface="Book Antiqua" pitchFamily="18" charset="0"/>
              </a:rPr>
              <a:t>Terms</a:t>
            </a:r>
            <a:r>
              <a:rPr lang="es-MX" sz="1400" i="1" dirty="0" smtClean="0">
                <a:latin typeface="Book Antiqua" pitchFamily="18" charset="0"/>
              </a:rPr>
              <a:t> &amp; </a:t>
            </a:r>
            <a:r>
              <a:rPr lang="es-MX" sz="1400" i="1" dirty="0" err="1" smtClean="0">
                <a:latin typeface="Book Antiqua" pitchFamily="18" charset="0"/>
              </a:rPr>
              <a:t>Conditions</a:t>
            </a:r>
            <a:r>
              <a:rPr lang="es-MX" sz="1400" i="1" dirty="0" smtClean="0">
                <a:latin typeface="Book Antiqua" pitchFamily="18" charset="0"/>
              </a:rPr>
              <a:t> </a:t>
            </a:r>
            <a:r>
              <a:rPr lang="es-MX" sz="1400" i="1" dirty="0" err="1" smtClean="0">
                <a:latin typeface="Book Antiqua" pitchFamily="18" charset="0"/>
              </a:rPr>
              <a:t>for</a:t>
            </a:r>
            <a:r>
              <a:rPr lang="es-MX" sz="1400" i="1" dirty="0" smtClean="0">
                <a:latin typeface="Book Antiqua" pitchFamily="18" charset="0"/>
              </a:rPr>
              <a:t> complete </a:t>
            </a:r>
            <a:r>
              <a:rPr lang="es-MX" sz="1400" i="1" dirty="0" err="1" smtClean="0">
                <a:latin typeface="Book Antiqua" pitchFamily="18" charset="0"/>
              </a:rPr>
              <a:t>information</a:t>
            </a:r>
            <a:r>
              <a:rPr lang="es-MX" sz="1400" i="1" dirty="0" smtClean="0">
                <a:latin typeface="Book Antiqua" pitchFamily="18" charset="0"/>
              </a:rPr>
              <a:t> </a:t>
            </a:r>
            <a:r>
              <a:rPr lang="es-MX" sz="1400" i="1" dirty="0" err="1" smtClean="0">
                <a:latin typeface="Book Antiqua" pitchFamily="18" charset="0"/>
              </a:rPr>
              <a:t>regarding</a:t>
            </a:r>
            <a:r>
              <a:rPr lang="es-MX" sz="1400" i="1" dirty="0" smtClean="0">
                <a:latin typeface="Book Antiqua" pitchFamily="18" charset="0"/>
              </a:rPr>
              <a:t> </a:t>
            </a:r>
            <a:r>
              <a:rPr lang="es-MX" sz="1400" i="1" dirty="0" err="1" smtClean="0">
                <a:latin typeface="Book Antiqua" pitchFamily="18" charset="0"/>
              </a:rPr>
              <a:t>Travel</a:t>
            </a:r>
            <a:r>
              <a:rPr lang="es-MX" sz="1400" i="1" dirty="0" smtClean="0">
                <a:latin typeface="Book Antiqua" pitchFamily="18" charset="0"/>
              </a:rPr>
              <a:t> </a:t>
            </a:r>
            <a:r>
              <a:rPr lang="es-MX" sz="1400" i="1" dirty="0" err="1" smtClean="0">
                <a:latin typeface="Book Antiqua" pitchFamily="18" charset="0"/>
              </a:rPr>
              <a:t>Protection</a:t>
            </a:r>
            <a:r>
              <a:rPr lang="es-MX" sz="1400" i="1" dirty="0" smtClean="0">
                <a:latin typeface="Book Antiqua" pitchFamily="18" charset="0"/>
              </a:rPr>
              <a:t> </a:t>
            </a:r>
            <a:r>
              <a:rPr lang="es-MX" sz="1400" i="1" dirty="0" err="1" smtClean="0">
                <a:latin typeface="Book Antiqua" pitchFamily="18" charset="0"/>
              </a:rPr>
              <a:t>Plans</a:t>
            </a:r>
            <a:r>
              <a:rPr lang="es-MX" sz="1400" i="1" dirty="0" smtClean="0">
                <a:latin typeface="Book Antiqua" pitchFamily="18" charset="0"/>
              </a:rPr>
              <a:t>.</a:t>
            </a:r>
            <a:endParaRPr lang="en-US" sz="1400" i="1" dirty="0" smtClean="0">
              <a:latin typeface="Book Antiqua" pitchFamily="18" charset="0"/>
            </a:endParaRPr>
          </a:p>
          <a:p>
            <a:pPr marL="800100" lvl="2" indent="-342900" eaLnBrk="0" hangingPunct="0">
              <a:spcBef>
                <a:spcPct val="20000"/>
              </a:spcBef>
              <a:buFont typeface="Arial" pitchFamily="34" charset="0"/>
              <a:buChar char="•"/>
            </a:pPr>
            <a:endParaRPr lang="es-MX" sz="1400" dirty="0">
              <a:latin typeface="Book Antiqua" pitchFamily="18" charset="0"/>
              <a:cs typeface="+mn-cs"/>
            </a:endParaRPr>
          </a:p>
          <a:p>
            <a:pPr lvl="1"/>
            <a:endParaRPr lang="es-MX" sz="1200" dirty="0">
              <a:latin typeface="Book Antiqua" pitchFamily="18" charset="0"/>
            </a:endParaRPr>
          </a:p>
        </p:txBody>
      </p:sp>
      <p:sp>
        <p:nvSpPr>
          <p:cNvPr id="7" name="Rectangle 11"/>
          <p:cNvSpPr>
            <a:spLocks noChangeArrowheads="1"/>
          </p:cNvSpPr>
          <p:nvPr/>
        </p:nvSpPr>
        <p:spPr bwMode="auto">
          <a:xfrm>
            <a:off x="5853113" y="6394450"/>
            <a:ext cx="2071687" cy="277813"/>
          </a:xfrm>
          <a:prstGeom prst="rect">
            <a:avLst/>
          </a:prstGeom>
          <a:noFill/>
          <a:ln w="9525">
            <a:noFill/>
            <a:miter lim="800000"/>
            <a:headEnd/>
            <a:tailEnd/>
          </a:ln>
        </p:spPr>
        <p:txBody>
          <a:bodyPr wrap="none">
            <a:spAutoFit/>
          </a:bodyPr>
          <a:lstStyle/>
          <a:p>
            <a:r>
              <a:rPr lang="en-US" sz="1200" dirty="0">
                <a:solidFill>
                  <a:srgbClr val="F99901"/>
                </a:solidFill>
                <a:latin typeface="Georgia" pitchFamily="18" charset="0"/>
              </a:rPr>
              <a:t>the experience is everything</a:t>
            </a:r>
          </a:p>
        </p:txBody>
      </p:sp>
      <p:sp>
        <p:nvSpPr>
          <p:cNvPr id="5" name="Title Placeholder 1"/>
          <p:cNvSpPr txBox="1">
            <a:spLocks/>
          </p:cNvSpPr>
          <p:nvPr/>
        </p:nvSpPr>
        <p:spPr>
          <a:xfrm>
            <a:off x="1295400" y="685800"/>
            <a:ext cx="8229600" cy="914400"/>
          </a:xfrm>
          <a:prstGeom prst="rect">
            <a:avLst/>
          </a:prstGeom>
          <a:noFill/>
        </p:spPr>
        <p:txBody>
          <a:bodyPr anchor="ctr">
            <a:normAutofit/>
          </a:bodyPr>
          <a:lstStyle/>
          <a:p>
            <a:pPr fontAlgn="auto">
              <a:spcAft>
                <a:spcPts val="0"/>
              </a:spcAft>
              <a:defRPr/>
            </a:pPr>
            <a:r>
              <a:rPr lang="en-US" sz="3200" dirty="0" smtClean="0">
                <a:solidFill>
                  <a:schemeClr val="accent6"/>
                </a:solidFill>
                <a:latin typeface="Book Antiqua" pitchFamily="18" charset="0"/>
                <a:ea typeface="+mj-ea"/>
                <a:cs typeface="+mj-cs"/>
              </a:rPr>
              <a:t>Travel Protection Details</a:t>
            </a:r>
            <a:endParaRPr lang="en-US" sz="3200" dirty="0">
              <a:solidFill>
                <a:schemeClr val="accent6"/>
              </a:solidFill>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cstate="print"/>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5333</TotalTime>
  <Words>1226</Words>
  <Application>Microsoft Office PowerPoint</Application>
  <PresentationFormat>On-screen Show (4:3)</PresentationFormat>
  <Paragraphs>221</Paragraphs>
  <Slides>19</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Aharoni</vt:lpstr>
      <vt:lpstr>Arial</vt:lpstr>
      <vt:lpstr>Book Antiqua</vt:lpstr>
      <vt:lpstr>Calibri</vt:lpstr>
      <vt:lpstr>Courier New</vt:lpstr>
      <vt:lpstr>Georgia</vt:lpstr>
      <vt:lpstr>Lucida Grande</vt:lpstr>
      <vt:lpstr>Verdana</vt:lpstr>
      <vt:lpstr>Wingdings</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Explorica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Explorica User</dc:creator>
  <cp:lastModifiedBy>Amanda Ford</cp:lastModifiedBy>
  <cp:revision>373</cp:revision>
  <dcterms:created xsi:type="dcterms:W3CDTF">2009-07-28T13:40:41Z</dcterms:created>
  <dcterms:modified xsi:type="dcterms:W3CDTF">2016-03-07T15:20:46Z</dcterms:modified>
</cp:coreProperties>
</file>