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A608"/>
    <a:srgbClr val="E1A837"/>
    <a:srgbClr val="29A30E"/>
    <a:srgbClr val="4AC40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2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defTabSz="914400">
              <a:spcBef>
                <a:spcPts val="2000"/>
              </a:spcBef>
              <a:buClr>
                <a:srgbClr val="6FB7D7"/>
              </a:buClr>
              <a:buSzPct val="110000"/>
              <a:buFont typeface="Wingdings 2" charset="2"/>
              <a:buNone/>
            </a:pPr>
            <a:endParaRPr lang="en-US" sz="3200">
              <a:solidFill>
                <a:srgbClr val="595959"/>
              </a:solidFill>
              <a:latin typeface="News Gothic MT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71838B-AC5B-4F65-A60C-2141F3D58179}" type="datetime1">
              <a:rPr lang="en-US"/>
              <a:pPr/>
              <a:t>9/25/2012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58BB1-73AD-4A95-9E26-924859894C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C12248-D8B0-4953-86D7-CE3DA252FC5F}" type="datetime1">
              <a:rPr lang="en-US"/>
              <a:pPr/>
              <a:t>9/25/2012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302DD-ADD4-4CBC-B36D-A5514ACC02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D79CBD-FEE3-4321-AAF0-252D517886D6}" type="datetime1">
              <a:rPr lang="en-US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1EB79-CD33-44A2-A92F-DC528B38DA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CC08FD-9A9B-477B-9C4E-2524D28E67E7}" type="datetime1">
              <a:rPr lang="en-US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DD5B1-FE63-4BD1-80F8-678BC6EC21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4932AD-ECBD-49CC-8712-0AA48BCD13DD}" type="datetime1">
              <a:rPr lang="en-US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DF284-13C3-4D08-8182-C0FC31CFA1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04E16047-30AB-4D76-B0E5-F39E302E3F65}" type="datetime1">
              <a:rPr lang="en-US"/>
              <a:pPr/>
              <a:t>9/25/2012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255A241-5421-4550-84B6-50E6FC1EF4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9498DE-387A-4705-9456-405B0AE0591B}" type="datetime1">
              <a:rPr lang="en-US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7032B-F7BA-4EA6-8B9E-8F4DF04BE2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AC777B-2FC3-4634-AE37-974FC9C6F211}" type="datetime1">
              <a:rPr lang="en-US"/>
              <a:pPr/>
              <a:t>9/25/2012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F21DE-FD48-49E6-8E13-D03E6610F6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2DE078-AD70-46F8-AFE4-A9CB5D947CDD}" type="datetime1">
              <a:rPr lang="en-US"/>
              <a:pPr/>
              <a:t>9/25/2012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A47BE-4D59-4300-870F-2B311D766C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B53122-43F2-49D5-973D-C56C49306437}" type="datetime1">
              <a:rPr lang="en-US"/>
              <a:pPr/>
              <a:t>9/25/2012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34CB4-903E-47C4-BC1C-7DCD48FBAF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0A738-B66A-4C16-8597-E90023CC8E0D}" type="datetime1">
              <a:rPr lang="en-US"/>
              <a:pPr/>
              <a:t>9/25/2012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6D436-2D37-416D-8E5B-45C1747ABB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958CA8-E90F-44F5-8FF9-0A69613C7342}" type="datetime1">
              <a:rPr lang="en-US"/>
              <a:pPr/>
              <a:t>9/25/2012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C0E19-F073-406F-8B9F-BDBAF6A909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News Gothic MT" charset="0"/>
              </a:defRPr>
            </a:lvl1pPr>
          </a:lstStyle>
          <a:p>
            <a:fld id="{7EC258BD-57AF-4629-8630-6E1CA2252D4A}" type="datetime1">
              <a:rPr lang="en-US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600">
                <a:solidFill>
                  <a:schemeClr val="bg1"/>
                </a:solidFill>
                <a:latin typeface="News Gothic MT" charset="0"/>
              </a:defRPr>
            </a:lvl1pPr>
          </a:lstStyle>
          <a:p>
            <a:fld id="{5852DDE1-B7D0-4540-8ACB-03C4B1498A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ＭＳ Ｐゴシック" charset="-128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-128"/>
        </a:defRPr>
      </a:lvl9pPr>
    </p:titleStyle>
    <p:bodyStyle>
      <a:lvl1pPr marL="349250" indent="-349250" algn="l" rtl="0" fontAlgn="base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charset="2"/>
        <a:buChar char=""/>
        <a:defRPr sz="2400" kern="1200">
          <a:solidFill>
            <a:srgbClr val="595959"/>
          </a:solidFill>
          <a:latin typeface="+mn-lt"/>
          <a:ea typeface="ＭＳ Ｐゴシック" charset="-128"/>
          <a:cs typeface="+mn-cs"/>
        </a:defRPr>
      </a:lvl1pPr>
      <a:lvl2pPr marL="685800" indent="-336550" algn="l" rtl="0" fontAlgn="base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charset="2"/>
        <a:buChar char=""/>
        <a:defRPr sz="2200"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968375" indent="-282575" algn="l" rtl="0" fontAlgn="base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charset="2"/>
        <a:buChar char=""/>
        <a:defRPr sz="2000"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1263650" indent="-295275" algn="l" rtl="0" fontAlgn="base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charset="2"/>
        <a:buChar char="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546225" indent="-282575" algn="l" rtl="0" fontAlgn="base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charset="2"/>
        <a:buChar char="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388" y="1524000"/>
            <a:ext cx="6499225" cy="1725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Agreement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Making words plural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b="1" smtClean="0"/>
              <a:t>If the word ends in a </a:t>
            </a:r>
            <a:r>
              <a:rPr lang="en-US" sz="3000" b="1" smtClean="0">
                <a:solidFill>
                  <a:srgbClr val="FCA608"/>
                </a:solidFill>
              </a:rPr>
              <a:t>vowel</a:t>
            </a:r>
            <a:r>
              <a:rPr lang="en-US" sz="3000" b="1" smtClean="0"/>
              <a:t> like –</a:t>
            </a:r>
            <a:r>
              <a:rPr lang="en-US" sz="3000" b="1" smtClean="0">
                <a:solidFill>
                  <a:srgbClr val="FCA608"/>
                </a:solidFill>
              </a:rPr>
              <a:t>o</a:t>
            </a:r>
            <a:r>
              <a:rPr lang="en-US" sz="3000" b="1" smtClean="0"/>
              <a:t> or –</a:t>
            </a:r>
            <a:r>
              <a:rPr lang="en-US" sz="3000" b="1" smtClean="0">
                <a:solidFill>
                  <a:srgbClr val="FCA608"/>
                </a:solidFill>
              </a:rPr>
              <a:t>a</a:t>
            </a:r>
            <a:r>
              <a:rPr lang="en-US" sz="3000" b="1" smtClean="0"/>
              <a:t> just add an “s”.</a:t>
            </a:r>
          </a:p>
          <a:p>
            <a:pPr lvl="1"/>
            <a:r>
              <a:rPr lang="en-US" sz="3000" b="1" smtClean="0"/>
              <a:t>Guap</a:t>
            </a:r>
            <a:r>
              <a:rPr lang="en-US" sz="3000" b="1" smtClean="0">
                <a:solidFill>
                  <a:srgbClr val="FCA608"/>
                </a:solidFill>
              </a:rPr>
              <a:t>o</a:t>
            </a:r>
            <a:r>
              <a:rPr lang="en-US" sz="3000" b="1" smtClean="0"/>
              <a:t> – Guap</a:t>
            </a:r>
            <a:r>
              <a:rPr lang="en-US" sz="3000" b="1" smtClean="0">
                <a:solidFill>
                  <a:srgbClr val="FCA608"/>
                </a:solidFill>
              </a:rPr>
              <a:t>o</a:t>
            </a:r>
            <a:r>
              <a:rPr lang="en-US" sz="3000" b="1" smtClean="0">
                <a:solidFill>
                  <a:srgbClr val="FF0000"/>
                </a:solidFill>
              </a:rPr>
              <a:t>s</a:t>
            </a:r>
            <a:r>
              <a:rPr lang="en-US" sz="3000" b="1" smtClean="0"/>
              <a:t>	  Bonit</a:t>
            </a:r>
            <a:r>
              <a:rPr lang="en-US" sz="3000" b="1" smtClean="0">
                <a:solidFill>
                  <a:srgbClr val="FCA608"/>
                </a:solidFill>
              </a:rPr>
              <a:t>a</a:t>
            </a:r>
            <a:r>
              <a:rPr lang="en-US" sz="3000" b="1" smtClean="0"/>
              <a:t> - Bonit</a:t>
            </a:r>
            <a:r>
              <a:rPr lang="en-US" sz="3000" b="1" smtClean="0">
                <a:solidFill>
                  <a:srgbClr val="FCA608"/>
                </a:solidFill>
              </a:rPr>
              <a:t>a</a:t>
            </a:r>
            <a:r>
              <a:rPr lang="en-US" sz="3000" b="1" smtClean="0">
                <a:solidFill>
                  <a:srgbClr val="FF0000"/>
                </a:solidFill>
              </a:rPr>
              <a:t>s</a:t>
            </a:r>
          </a:p>
          <a:p>
            <a:r>
              <a:rPr lang="en-US" sz="3000" b="1" smtClean="0"/>
              <a:t>If the word ends in a </a:t>
            </a:r>
            <a:r>
              <a:rPr lang="en-US" sz="3000" b="1" smtClean="0">
                <a:solidFill>
                  <a:srgbClr val="0000FF"/>
                </a:solidFill>
              </a:rPr>
              <a:t>consonant</a:t>
            </a:r>
            <a:r>
              <a:rPr lang="en-US" sz="3000" b="1" smtClean="0"/>
              <a:t> like “-</a:t>
            </a:r>
            <a:r>
              <a:rPr lang="en-US" sz="3000" b="1" smtClean="0">
                <a:solidFill>
                  <a:srgbClr val="0000FF"/>
                </a:solidFill>
              </a:rPr>
              <a:t>l</a:t>
            </a:r>
            <a:r>
              <a:rPr lang="en-US" sz="3000" b="1" smtClean="0"/>
              <a:t>” or “-</a:t>
            </a:r>
            <a:r>
              <a:rPr lang="en-US" sz="3000" b="1" smtClean="0">
                <a:solidFill>
                  <a:srgbClr val="0000FF"/>
                </a:solidFill>
              </a:rPr>
              <a:t>r</a:t>
            </a:r>
            <a:r>
              <a:rPr lang="en-US" sz="3000" b="1" smtClean="0"/>
              <a:t>” or “-</a:t>
            </a:r>
            <a:r>
              <a:rPr lang="en-US" sz="3000" b="1" smtClean="0">
                <a:solidFill>
                  <a:srgbClr val="0000FF"/>
                </a:solidFill>
              </a:rPr>
              <a:t>n</a:t>
            </a:r>
            <a:r>
              <a:rPr lang="en-US" sz="3000" b="1" smtClean="0"/>
              <a:t>” add an “</a:t>
            </a:r>
            <a:r>
              <a:rPr lang="en-US" sz="3000" b="1" smtClean="0">
                <a:solidFill>
                  <a:srgbClr val="29A30E"/>
                </a:solidFill>
              </a:rPr>
              <a:t>es</a:t>
            </a:r>
            <a:r>
              <a:rPr lang="en-US" sz="3000" b="1" smtClean="0"/>
              <a:t>”</a:t>
            </a:r>
          </a:p>
          <a:p>
            <a:pPr lvl="1"/>
            <a:r>
              <a:rPr lang="en-US" sz="3000" b="1" smtClean="0"/>
              <a:t>Intelectua</a:t>
            </a:r>
            <a:r>
              <a:rPr lang="en-US" sz="3000" b="1" smtClean="0">
                <a:solidFill>
                  <a:srgbClr val="0000FF"/>
                </a:solidFill>
              </a:rPr>
              <a:t>l</a:t>
            </a:r>
            <a:r>
              <a:rPr lang="en-US" sz="3000" b="1" smtClean="0"/>
              <a:t> – Intelectual</a:t>
            </a:r>
            <a:r>
              <a:rPr lang="en-US" sz="3000" b="1" smtClean="0">
                <a:solidFill>
                  <a:srgbClr val="29A30E"/>
                </a:solidFill>
              </a:rPr>
              <a:t>es</a:t>
            </a:r>
          </a:p>
          <a:p>
            <a:pPr lvl="1"/>
            <a:r>
              <a:rPr lang="en-US" sz="3000" b="1" smtClean="0"/>
              <a:t>Profeso</a:t>
            </a:r>
            <a:r>
              <a:rPr lang="en-US" sz="3000" b="1" smtClean="0">
                <a:solidFill>
                  <a:srgbClr val="0000FF"/>
                </a:solidFill>
              </a:rPr>
              <a:t>r</a:t>
            </a:r>
            <a:r>
              <a:rPr lang="en-US" sz="3000" b="1" smtClean="0"/>
              <a:t> – Profesor</a:t>
            </a:r>
            <a:r>
              <a:rPr lang="en-US" sz="3000" b="1" smtClean="0">
                <a:solidFill>
                  <a:srgbClr val="29A30E"/>
                </a:solidFill>
              </a:rPr>
              <a:t>es</a:t>
            </a:r>
            <a:r>
              <a:rPr lang="en-US" sz="3000" b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343400"/>
          </a:xfrm>
        </p:spPr>
        <p:txBody>
          <a:bodyPr/>
          <a:lstStyle/>
          <a:p>
            <a:r>
              <a:rPr lang="en-US" sz="3000" smtClean="0"/>
              <a:t>Los muchachos son ___________.</a:t>
            </a:r>
          </a:p>
          <a:p>
            <a:pPr lvl="1"/>
            <a:r>
              <a:rPr lang="en-US" sz="3000" smtClean="0"/>
              <a:t>a. guapo	b. bonitas		c. cómicos</a:t>
            </a:r>
          </a:p>
          <a:p>
            <a:r>
              <a:rPr lang="en-US" sz="3000" smtClean="0"/>
              <a:t>Las amigas son ___________. </a:t>
            </a:r>
          </a:p>
          <a:p>
            <a:pPr lvl="1"/>
            <a:r>
              <a:rPr lang="en-US" sz="3000" smtClean="0"/>
              <a:t>a.perezosos	b. graciosas	 c. alta</a:t>
            </a:r>
          </a:p>
          <a:p>
            <a:r>
              <a:rPr lang="en-US" sz="3000" smtClean="0"/>
              <a:t>Marta y Elena son ___________.</a:t>
            </a:r>
          </a:p>
          <a:p>
            <a:pPr lvl="1"/>
            <a:r>
              <a:rPr lang="en-US" sz="3000" smtClean="0"/>
              <a:t>a. simpática	b. morenos	c. morenas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smtClean="0"/>
              <a:t>José es ___________.</a:t>
            </a:r>
          </a:p>
          <a:p>
            <a:pPr lvl="1"/>
            <a:r>
              <a:rPr lang="en-US" sz="3000" smtClean="0"/>
              <a:t>a. bajos	b. alta		c. cómico</a:t>
            </a:r>
          </a:p>
          <a:p>
            <a:r>
              <a:rPr lang="en-US" sz="3000" smtClean="0"/>
              <a:t>José y Rogelio son ___________.</a:t>
            </a:r>
          </a:p>
          <a:p>
            <a:pPr lvl="1"/>
            <a:r>
              <a:rPr lang="en-US" sz="3000" smtClean="0"/>
              <a:t>a. altas	b. bajos		c. morenos</a:t>
            </a:r>
          </a:p>
          <a:p>
            <a:r>
              <a:rPr lang="en-US" sz="3000" smtClean="0"/>
              <a:t>Ellos son __________.</a:t>
            </a:r>
          </a:p>
          <a:p>
            <a:pPr lvl="1"/>
            <a:r>
              <a:rPr lang="en-US" sz="2800" smtClean="0"/>
              <a:t>a. intelectual	b. intelectuals	           c. intelectuales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11</TotalTime>
  <Words>41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News Gothic MT</vt:lpstr>
      <vt:lpstr>ＭＳ Ｐゴシック</vt:lpstr>
      <vt:lpstr>Arial</vt:lpstr>
      <vt:lpstr>Wingdings 2</vt:lpstr>
      <vt:lpstr>Calibri</vt:lpstr>
      <vt:lpstr>Breeze</vt:lpstr>
      <vt:lpstr>Agreement</vt:lpstr>
      <vt:lpstr>Making words plural</vt:lpstr>
      <vt:lpstr>Agreement</vt:lpstr>
      <vt:lpstr>Agreement</vt:lpstr>
    </vt:vector>
  </TitlesOfParts>
  <Company>Wachusett Regional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Agreement</dc:title>
  <dc:creator>K Cross</dc:creator>
  <cp:lastModifiedBy>aford</cp:lastModifiedBy>
  <cp:revision>1</cp:revision>
  <dcterms:created xsi:type="dcterms:W3CDTF">2009-11-23T16:12:19Z</dcterms:created>
  <dcterms:modified xsi:type="dcterms:W3CDTF">2012-09-25T17:33:15Z</dcterms:modified>
</cp:coreProperties>
</file>