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51E36-9E49-4337-960D-AA3C3827A43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AF4C9-890B-4FEE-9663-57FC72D92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50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38BCE3-7FA3-4E1F-9D28-858F6B75235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25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3830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150559-C746-4C93-B468-74B20B186FB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37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10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033C02-C5F5-45BD-B238-2CD2ACCFB39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39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353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1E99C5-56DE-4BDA-B682-EB5BC089E41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42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648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95E906-FAAB-4C2E-BD69-31591C3BD5C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72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6253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CEE2A3-FDE4-4D34-8B31-4D9AED7E955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08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592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D2C26E-B666-43F8-A9F2-232BF9C18DD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10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745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0842-255F-43B7-A38A-A0708145B11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764A-41F4-4E0E-A93A-750D2890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17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0842-255F-43B7-A38A-A0708145B11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764A-41F4-4E0E-A93A-750D2890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10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0842-255F-43B7-A38A-A0708145B11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764A-41F4-4E0E-A93A-750D2890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8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0842-255F-43B7-A38A-A0708145B11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764A-41F4-4E0E-A93A-750D2890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19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0842-255F-43B7-A38A-A0708145B11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764A-41F4-4E0E-A93A-750D2890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94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0842-255F-43B7-A38A-A0708145B11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764A-41F4-4E0E-A93A-750D2890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49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0842-255F-43B7-A38A-A0708145B11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764A-41F4-4E0E-A93A-750D2890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4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0842-255F-43B7-A38A-A0708145B11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764A-41F4-4E0E-A93A-750D2890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1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0842-255F-43B7-A38A-A0708145B11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764A-41F4-4E0E-A93A-750D2890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4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0842-255F-43B7-A38A-A0708145B11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764A-41F4-4E0E-A93A-750D2890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27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0842-255F-43B7-A38A-A0708145B11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764A-41F4-4E0E-A93A-750D2890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4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30842-255F-43B7-A38A-A0708145B11B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3764A-41F4-4E0E-A93A-750D28904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7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2.jpeg"/><Relationship Id="rId4" Type="http://schemas.openxmlformats.org/officeDocument/2006/relationships/image" Target="../media/image11.wmf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2.jpeg"/><Relationship Id="rId4" Type="http://schemas.openxmlformats.org/officeDocument/2006/relationships/image" Target="../media/image14.wmf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2.jpeg"/><Relationship Id="rId4" Type="http://schemas.openxmlformats.org/officeDocument/2006/relationships/image" Target="../media/image15.wmf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4614" name="Picture 6" descr="L2-AVSR-tit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288" y="533400"/>
            <a:ext cx="4633912" cy="69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4615" name="Picture 7" descr="L1_5A-MALO-OrBox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79600"/>
            <a:ext cx="7315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4618" name="Picture 10" descr="L2-GramaticaRepaso-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638" y="1316038"/>
            <a:ext cx="3949700" cy="126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4621" name="Group 13"/>
          <p:cNvGrpSpPr>
            <a:grpSpLocks/>
          </p:cNvGrpSpPr>
          <p:nvPr/>
        </p:nvGrpSpPr>
        <p:grpSpPr bwMode="auto">
          <a:xfrm>
            <a:off x="1527176" y="-25400"/>
            <a:ext cx="9166225" cy="1700213"/>
            <a:chOff x="2" y="-16"/>
            <a:chExt cx="5774" cy="1071"/>
          </a:xfrm>
        </p:grpSpPr>
        <p:pic>
          <p:nvPicPr>
            <p:cNvPr id="324622" name="Picture 14" descr="L1_1A-APV-Border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" y="0"/>
              <a:ext cx="5758" cy="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4623" name="Picture 15" descr="Real-Exit-bttn">
              <a:hlinkClick r:id="" action="ppaction://hlinkshowjump?jump=endshow"/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4" y="-16"/>
              <a:ext cx="242" cy="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4624" name="Picture 16" descr="CapituloBadge_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" y="96"/>
              <a:ext cx="674" cy="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24625" name="Picture 17" descr="L3_1_2_000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349501"/>
            <a:ext cx="6553200" cy="347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14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6898" name="Picture 2" descr="L2-AVSR-tit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288" y="533400"/>
            <a:ext cx="4633912" cy="69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6899" name="Picture 3" descr="L1_5A-MALO-OrBox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79600"/>
            <a:ext cx="7315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6900" name="Picture 4" descr="L2-GramaticaRepaso-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638" y="1316038"/>
            <a:ext cx="3949700" cy="126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36901" name="Group 5"/>
          <p:cNvGrpSpPr>
            <a:grpSpLocks/>
          </p:cNvGrpSpPr>
          <p:nvPr/>
        </p:nvGrpSpPr>
        <p:grpSpPr bwMode="auto">
          <a:xfrm>
            <a:off x="1527176" y="-25400"/>
            <a:ext cx="9166225" cy="1700213"/>
            <a:chOff x="2" y="-16"/>
            <a:chExt cx="5774" cy="1071"/>
          </a:xfrm>
        </p:grpSpPr>
        <p:pic>
          <p:nvPicPr>
            <p:cNvPr id="336902" name="Picture 6" descr="L1_1A-APV-Border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" y="0"/>
              <a:ext cx="5758" cy="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6903" name="Picture 7" descr="Real-Exit-bttn">
              <a:hlinkClick r:id="" action="ppaction://hlinkshowjump?jump=endshow"/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4" y="-16"/>
              <a:ext cx="242" cy="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6904" name="Picture 8" descr="CapituloBadge_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" y="96"/>
              <a:ext cx="674" cy="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36906" name="Picture 10" descr="L3_1_2_000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350" y="2335213"/>
            <a:ext cx="6591300" cy="349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56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946" name="Picture 2" descr="L2-AVSR-tit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288" y="533400"/>
            <a:ext cx="4633912" cy="69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947" name="Picture 3" descr="L1_5A-MALO-OrBox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79600"/>
            <a:ext cx="7315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948" name="Picture 4" descr="L2-GramaticaRepaso-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638" y="1316038"/>
            <a:ext cx="3949700" cy="126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38949" name="Group 5"/>
          <p:cNvGrpSpPr>
            <a:grpSpLocks/>
          </p:cNvGrpSpPr>
          <p:nvPr/>
        </p:nvGrpSpPr>
        <p:grpSpPr bwMode="auto">
          <a:xfrm>
            <a:off x="1527176" y="-25400"/>
            <a:ext cx="9166225" cy="1700213"/>
            <a:chOff x="2" y="-16"/>
            <a:chExt cx="5774" cy="1071"/>
          </a:xfrm>
        </p:grpSpPr>
        <p:pic>
          <p:nvPicPr>
            <p:cNvPr id="338950" name="Picture 6" descr="L1_1A-APV-Border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" y="0"/>
              <a:ext cx="5758" cy="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8951" name="Picture 7" descr="Real-Exit-bttn">
              <a:hlinkClick r:id="" action="ppaction://hlinkshowjump?jump=endshow"/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4" y="-16"/>
              <a:ext cx="242" cy="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8952" name="Picture 8" descr="CapituloBadge_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" y="96"/>
              <a:ext cx="674" cy="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38954" name="Picture 10" descr="L3_1_2_000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25" y="2335214"/>
            <a:ext cx="6610350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99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0994" name="Picture 2" descr="L2-AVSR-tit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288" y="533400"/>
            <a:ext cx="4633912" cy="69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0995" name="Picture 3" descr="L1_5A-MALO-OrBox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79600"/>
            <a:ext cx="7315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0996" name="Picture 4" descr="L2-GramaticaRepaso-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638" y="1316038"/>
            <a:ext cx="3949700" cy="126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40997" name="Group 5"/>
          <p:cNvGrpSpPr>
            <a:grpSpLocks/>
          </p:cNvGrpSpPr>
          <p:nvPr/>
        </p:nvGrpSpPr>
        <p:grpSpPr bwMode="auto">
          <a:xfrm>
            <a:off x="1527176" y="-25400"/>
            <a:ext cx="9166225" cy="1700213"/>
            <a:chOff x="2" y="-16"/>
            <a:chExt cx="5774" cy="1071"/>
          </a:xfrm>
        </p:grpSpPr>
        <p:pic>
          <p:nvPicPr>
            <p:cNvPr id="340998" name="Picture 6" descr="L1_1A-APV-Border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" y="0"/>
              <a:ext cx="5758" cy="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0999" name="Picture 7" descr="Real-Exit-bttn">
              <a:hlinkClick r:id="" action="ppaction://hlinkshowjump?jump=endshow"/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4" y="-16"/>
              <a:ext cx="242" cy="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1000" name="Picture 8" descr="CapituloBadge_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" y="96"/>
              <a:ext cx="674" cy="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41002" name="Picture 10" descr="L3_1_2_000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349501"/>
            <a:ext cx="6648450" cy="352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832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011" name="Picture 3" descr="L1_5A-MALO-OrBox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79600"/>
            <a:ext cx="7315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2743200" y="2132013"/>
            <a:ext cx="6096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B30000"/>
                </a:solidFill>
              </a:rPr>
              <a:t>El pretérito de los verbos irregulares</a:t>
            </a:r>
          </a:p>
        </p:txBody>
      </p:sp>
      <p:sp>
        <p:nvSpPr>
          <p:cNvPr id="171019" name="Rectangle 11"/>
          <p:cNvSpPr>
            <a:spLocks noChangeArrowheads="1"/>
          </p:cNvSpPr>
          <p:nvPr/>
        </p:nvSpPr>
        <p:spPr bwMode="auto">
          <a:xfrm>
            <a:off x="2708275" y="2667000"/>
            <a:ext cx="47600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Some verbs have irregular stems in the preterite.</a:t>
            </a:r>
          </a:p>
        </p:txBody>
      </p:sp>
      <p:pic>
        <p:nvPicPr>
          <p:cNvPr id="171020" name="Picture 12" descr="L3_Ch1-MALO1-Gram2-TxtBox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505201"/>
            <a:ext cx="7010400" cy="144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021" name="Picture 13" descr="L3-MALO1-ti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33401"/>
            <a:ext cx="3505200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022" name="Picture 14" descr="L2-GramaticaRepaso-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638" y="1316038"/>
            <a:ext cx="3949700" cy="126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1023" name="Group 15"/>
          <p:cNvGrpSpPr>
            <a:grpSpLocks/>
          </p:cNvGrpSpPr>
          <p:nvPr/>
        </p:nvGrpSpPr>
        <p:grpSpPr bwMode="auto">
          <a:xfrm>
            <a:off x="1527176" y="-25400"/>
            <a:ext cx="9166225" cy="1700213"/>
            <a:chOff x="2" y="-16"/>
            <a:chExt cx="5774" cy="1071"/>
          </a:xfrm>
        </p:grpSpPr>
        <p:pic>
          <p:nvPicPr>
            <p:cNvPr id="171024" name="Picture 16" descr="L1_1A-MALO-Border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" y="0"/>
              <a:ext cx="5758" cy="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1025" name="Picture 17" descr="Real-Exit-bttn">
              <a:hlinkClick r:id="" action="ppaction://hlinkshowjump?jump=endshow"/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4" y="-16"/>
              <a:ext cx="242" cy="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1026" name="Picture 18" descr="CapituloBadge_1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" y="96"/>
              <a:ext cx="674" cy="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8644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875" name="Picture 3" descr="L1_5A-MALO-OrBox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79600"/>
            <a:ext cx="7315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877" name="Rectangle 5"/>
          <p:cNvSpPr>
            <a:spLocks noChangeArrowheads="1"/>
          </p:cNvSpPr>
          <p:nvPr/>
        </p:nvSpPr>
        <p:spPr bwMode="auto">
          <a:xfrm>
            <a:off x="2743200" y="2132013"/>
            <a:ext cx="6096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B30000"/>
                </a:solidFill>
              </a:rPr>
              <a:t>El pretérito de los verbos irregulares</a:t>
            </a:r>
          </a:p>
        </p:txBody>
      </p:sp>
      <p:sp>
        <p:nvSpPr>
          <p:cNvPr id="207882" name="Rectangle 10"/>
          <p:cNvSpPr>
            <a:spLocks noChangeArrowheads="1"/>
          </p:cNvSpPr>
          <p:nvPr/>
        </p:nvSpPr>
        <p:spPr bwMode="auto">
          <a:xfrm>
            <a:off x="2708276" y="2740025"/>
            <a:ext cx="64432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verbs </a:t>
            </a:r>
            <a:r>
              <a:rPr lang="en-US" altLang="en-US" i="1"/>
              <a:t>decir </a:t>
            </a:r>
            <a:r>
              <a:rPr lang="en-US" altLang="en-US"/>
              <a:t>and </a:t>
            </a:r>
            <a:r>
              <a:rPr lang="en-US" altLang="en-US" i="1"/>
              <a:t>traer </a:t>
            </a:r>
            <a:r>
              <a:rPr lang="en-US" altLang="en-US"/>
              <a:t>also have irregular stems in the preterite.</a:t>
            </a:r>
          </a:p>
        </p:txBody>
      </p:sp>
      <p:pic>
        <p:nvPicPr>
          <p:cNvPr id="207884" name="Picture 12" descr="L3_Ch1-MALO1-Gram2-TxtBox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3048000"/>
            <a:ext cx="6629400" cy="217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885" name="Rectangle 13"/>
          <p:cNvSpPr>
            <a:spLocks noChangeArrowheads="1"/>
          </p:cNvSpPr>
          <p:nvPr/>
        </p:nvSpPr>
        <p:spPr bwMode="auto">
          <a:xfrm>
            <a:off x="2971800" y="5226050"/>
            <a:ext cx="632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*Note that the </a:t>
            </a:r>
            <a:r>
              <a:rPr lang="en-US" altLang="en-US" i="1"/>
              <a:t>Uds./ellos/ellas </a:t>
            </a:r>
            <a:r>
              <a:rPr lang="en-US" altLang="en-US"/>
              <a:t>endings for </a:t>
            </a:r>
            <a:r>
              <a:rPr lang="en-US" altLang="en-US" i="1"/>
              <a:t>decir </a:t>
            </a:r>
            <a:r>
              <a:rPr lang="en-US" altLang="en-US"/>
              <a:t>and </a:t>
            </a:r>
            <a:r>
              <a:rPr lang="en-US" altLang="en-US" i="1"/>
              <a:t>traer </a:t>
            </a:r>
            <a:r>
              <a:rPr lang="en-US" altLang="en-US"/>
              <a:t>are</a:t>
            </a:r>
          </a:p>
          <a:p>
            <a:r>
              <a:rPr lang="en-US" altLang="en-US"/>
              <a:t>slightly different from the verbs listed above.</a:t>
            </a:r>
          </a:p>
        </p:txBody>
      </p:sp>
      <p:pic>
        <p:nvPicPr>
          <p:cNvPr id="207886" name="Picture 14" descr="L3-MALO1-ti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33401"/>
            <a:ext cx="3505200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887" name="Picture 15" descr="L2-GramaticaRepaso-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638" y="1316038"/>
            <a:ext cx="3949700" cy="126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7888" name="Group 16"/>
          <p:cNvGrpSpPr>
            <a:grpSpLocks/>
          </p:cNvGrpSpPr>
          <p:nvPr/>
        </p:nvGrpSpPr>
        <p:grpSpPr bwMode="auto">
          <a:xfrm>
            <a:off x="1527176" y="-25400"/>
            <a:ext cx="9166225" cy="1700213"/>
            <a:chOff x="2" y="-16"/>
            <a:chExt cx="5774" cy="1071"/>
          </a:xfrm>
        </p:grpSpPr>
        <p:pic>
          <p:nvPicPr>
            <p:cNvPr id="207889" name="Picture 17" descr="L1_1A-MALO-Border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" y="0"/>
              <a:ext cx="5758" cy="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890" name="Picture 18" descr="Real-Exit-bttn">
              <a:hlinkClick r:id="" action="ppaction://hlinkshowjump?jump=endshow"/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4" y="-16"/>
              <a:ext cx="242" cy="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7891" name="Picture 19" descr="CapituloBadge_1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" y="96"/>
              <a:ext cx="674" cy="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5408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923" name="Picture 3" descr="L1_5A-MALO-OrBox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879600"/>
            <a:ext cx="7315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2743200" y="2132013"/>
            <a:ext cx="6096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B30000"/>
                </a:solidFill>
              </a:rPr>
              <a:t>El pretérito de los verbos irregulares</a:t>
            </a:r>
          </a:p>
        </p:txBody>
      </p:sp>
      <p:sp>
        <p:nvSpPr>
          <p:cNvPr id="209930" name="Rectangle 10"/>
          <p:cNvSpPr>
            <a:spLocks noChangeArrowheads="1"/>
          </p:cNvSpPr>
          <p:nvPr/>
        </p:nvSpPr>
        <p:spPr bwMode="auto">
          <a:xfrm>
            <a:off x="2708276" y="2740025"/>
            <a:ext cx="64432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verbs </a:t>
            </a:r>
            <a:r>
              <a:rPr lang="en-US" altLang="en-US" i="1"/>
              <a:t>decir </a:t>
            </a:r>
            <a:r>
              <a:rPr lang="en-US" altLang="en-US"/>
              <a:t>and </a:t>
            </a:r>
            <a:r>
              <a:rPr lang="en-US" altLang="en-US" i="1"/>
              <a:t>traer </a:t>
            </a:r>
            <a:r>
              <a:rPr lang="en-US" altLang="en-US"/>
              <a:t>also have irregular stems in the preterite.</a:t>
            </a:r>
          </a:p>
        </p:txBody>
      </p:sp>
      <p:pic>
        <p:nvPicPr>
          <p:cNvPr id="209932" name="Picture 12" descr="L3_Ch1-MALO1-Gram2-TxtBox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089276"/>
            <a:ext cx="6553200" cy="217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9933" name="Rectangle 13"/>
          <p:cNvSpPr>
            <a:spLocks noChangeArrowheads="1"/>
          </p:cNvSpPr>
          <p:nvPr/>
        </p:nvSpPr>
        <p:spPr bwMode="auto">
          <a:xfrm>
            <a:off x="2971800" y="5226050"/>
            <a:ext cx="632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*Note that the </a:t>
            </a:r>
            <a:r>
              <a:rPr lang="en-US" altLang="en-US" i="1"/>
              <a:t>Uds./ellos/ellas </a:t>
            </a:r>
            <a:r>
              <a:rPr lang="en-US" altLang="en-US"/>
              <a:t>endings for </a:t>
            </a:r>
            <a:r>
              <a:rPr lang="en-US" altLang="en-US" i="1"/>
              <a:t>decir </a:t>
            </a:r>
            <a:r>
              <a:rPr lang="en-US" altLang="en-US"/>
              <a:t>and </a:t>
            </a:r>
            <a:r>
              <a:rPr lang="en-US" altLang="en-US" i="1"/>
              <a:t>traer </a:t>
            </a:r>
            <a:r>
              <a:rPr lang="en-US" altLang="en-US"/>
              <a:t>are</a:t>
            </a:r>
          </a:p>
          <a:p>
            <a:r>
              <a:rPr lang="en-US" altLang="en-US"/>
              <a:t>slightly different from the verbs listed above.</a:t>
            </a:r>
          </a:p>
        </p:txBody>
      </p:sp>
      <p:pic>
        <p:nvPicPr>
          <p:cNvPr id="209934" name="Picture 14" descr="L3-MALO1-titl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33401"/>
            <a:ext cx="3505200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935" name="Picture 15" descr="L2-GramaticaRepaso-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638" y="1316038"/>
            <a:ext cx="3949700" cy="126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9936" name="Group 16"/>
          <p:cNvGrpSpPr>
            <a:grpSpLocks/>
          </p:cNvGrpSpPr>
          <p:nvPr/>
        </p:nvGrpSpPr>
        <p:grpSpPr bwMode="auto">
          <a:xfrm>
            <a:off x="1527176" y="-25400"/>
            <a:ext cx="9166225" cy="1700213"/>
            <a:chOff x="2" y="-16"/>
            <a:chExt cx="5774" cy="1071"/>
          </a:xfrm>
        </p:grpSpPr>
        <p:pic>
          <p:nvPicPr>
            <p:cNvPr id="209937" name="Picture 17" descr="L1_1A-MALO-Border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" y="0"/>
              <a:ext cx="5758" cy="2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9938" name="Picture 18" descr="Real-Exit-bttn">
              <a:hlinkClick r:id="" action="ppaction://hlinkshowjump?jump=endshow"/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4" y="-16"/>
              <a:ext cx="242" cy="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9939" name="Picture 19" descr="CapituloBadge_1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" y="96"/>
              <a:ext cx="674" cy="9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1522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102</Words>
  <Application>Microsoft Office PowerPoint</Application>
  <PresentationFormat>Widescreen</PresentationFormat>
  <Paragraphs>17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Ford</dc:creator>
  <cp:lastModifiedBy>Amanda Ford</cp:lastModifiedBy>
  <cp:revision>1</cp:revision>
  <dcterms:created xsi:type="dcterms:W3CDTF">2015-09-14T18:18:28Z</dcterms:created>
  <dcterms:modified xsi:type="dcterms:W3CDTF">2015-09-14T18:20:26Z</dcterms:modified>
</cp:coreProperties>
</file>