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0DD0-BE1D-456F-993B-46C9CF493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4EE3-1858-4233-A164-C40103BF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7632-E46B-47E7-B47B-4812F48E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17372-95CB-4592-B2C1-024547E56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BF876-4C4F-4F1D-A191-F74090D7F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A82A-4413-4CAF-B515-C11877D83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80B34-F661-4A8A-BA45-5822BAA9C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757FB-E9CA-4330-9450-2AF048F1D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D7C5-DEAE-4777-9FDF-5D6EAEA40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88BE-4515-401B-B08A-494496E65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192C-88A4-45A8-BD90-44C450FE1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DAFD32-FBAF-4C51-8113-E3E3002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</a:rPr>
              <a:t>Los Verbos Reflexivos</a:t>
            </a:r>
          </a:p>
        </p:txBody>
      </p:sp>
      <p:pic>
        <p:nvPicPr>
          <p:cNvPr id="2051" name="Picture 4" descr="MCj04280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18669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Vestirse – to dress oneself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C" smtClean="0">
                <a:solidFill>
                  <a:srgbClr val="FF5050"/>
                </a:solidFill>
                <a:latin typeface="Book Antiqua" pitchFamily="18" charset="0"/>
              </a:rPr>
              <a:t>Yo </a:t>
            </a:r>
            <a:r>
              <a:rPr lang="es-EC" u="sng" smtClean="0">
                <a:solidFill>
                  <a:srgbClr val="FF5050"/>
                </a:solidFill>
                <a:latin typeface="Book Antiqua" pitchFamily="18" charset="0"/>
              </a:rPr>
              <a:t>me</a:t>
            </a:r>
            <a:r>
              <a:rPr lang="es-EC" smtClean="0">
                <a:solidFill>
                  <a:srgbClr val="FF5050"/>
                </a:solidFill>
                <a:latin typeface="Book Antiqua" pitchFamily="18" charset="0"/>
              </a:rPr>
              <a:t> visto antes de desayunar.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I get dressed before eating breakfast.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Mary gets up at 7am (levantarse)</a:t>
            </a:r>
          </a:p>
          <a:p>
            <a:pPr marL="609600" indent="-609600" eaLnBrk="1" hangingPunct="1"/>
            <a:r>
              <a:rPr lang="es-EC" smtClean="0">
                <a:solidFill>
                  <a:srgbClr val="FF5050"/>
                </a:solidFill>
              </a:rPr>
              <a:t>Maria se levanta a las 7 de la mañana.</a:t>
            </a:r>
          </a:p>
          <a:p>
            <a:pPr marL="609600" indent="-609600" eaLnBrk="1" hangingPunct="1"/>
            <a:r>
              <a:rPr lang="en-US" smtClean="0">
                <a:solidFill>
                  <a:srgbClr val="6600CC"/>
                </a:solidFill>
              </a:rPr>
              <a:t>The cat washes itself every day. (lavarse)</a:t>
            </a:r>
          </a:p>
          <a:p>
            <a:pPr marL="609600" indent="-609600" eaLnBrk="1" hangingPunct="1"/>
            <a:r>
              <a:rPr lang="es-EC" smtClean="0">
                <a:solidFill>
                  <a:srgbClr val="6600CC"/>
                </a:solidFill>
              </a:rPr>
              <a:t>El gato se lava cada día. </a:t>
            </a:r>
          </a:p>
          <a:p>
            <a:pPr marL="609600" indent="-609600" eaLnBrk="1" hangingPunct="1"/>
            <a:r>
              <a:rPr lang="en-US" smtClean="0"/>
              <a:t>I get dressed at 7:30 (vestirse) (e-i)</a:t>
            </a:r>
          </a:p>
          <a:p>
            <a:pPr marL="609600" indent="-609600" eaLnBrk="1" hangingPunct="1"/>
            <a:r>
              <a:rPr lang="es-EC" smtClean="0"/>
              <a:t>Yo me visto a las siete y media. </a:t>
            </a:r>
          </a:p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Elena goes to bed at 8. </a:t>
            </a:r>
            <a:r>
              <a:rPr lang="en-US" sz="2400" smtClean="0">
                <a:solidFill>
                  <a:srgbClr val="FF5050"/>
                </a:solidFill>
              </a:rPr>
              <a:t>(acostarse) (o-ue)</a:t>
            </a:r>
          </a:p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Elena se acuesta a las ocho. 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or Regular?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1.  She washes her hands.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2. He bathes the dog	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3.  They lift weights	.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4.  I set the table every Saturday.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5.  My mom puts on makeup every morning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6.  She shaves her legs in the morning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7.  He drinks juice for breakfast		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reflexive verb??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  <a:latin typeface="Candara" pitchFamily="34" charset="0"/>
              </a:rPr>
              <a:t>A reflexive verb is a verb that reflects back to the subject. 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accent2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andara" pitchFamily="34" charset="0"/>
              </a:rPr>
              <a:t>Example of a </a:t>
            </a:r>
            <a:r>
              <a:rPr lang="en-US" smtClean="0">
                <a:solidFill>
                  <a:srgbClr val="FF5050"/>
                </a:solidFill>
                <a:latin typeface="Candara" pitchFamily="34" charset="0"/>
              </a:rPr>
              <a:t>regular sentence</a:t>
            </a:r>
            <a:r>
              <a:rPr lang="en-US" smtClean="0">
                <a:latin typeface="Candara" pitchFamily="34" charset="0"/>
              </a:rPr>
              <a:t>:  </a:t>
            </a:r>
            <a:r>
              <a:rPr lang="en-US" i="1" u="sng" smtClean="0">
                <a:latin typeface="Candara" pitchFamily="34" charset="0"/>
              </a:rPr>
              <a:t>She reads books.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5050"/>
                </a:solidFill>
                <a:latin typeface="Candara" pitchFamily="34" charset="0"/>
              </a:rPr>
              <a:t>What does she read?  </a:t>
            </a:r>
            <a:r>
              <a:rPr lang="en-US" sz="2400" smtClean="0">
                <a:solidFill>
                  <a:srgbClr val="FF5050"/>
                </a:solidFill>
                <a:latin typeface="Candara" pitchFamily="34" charset="0"/>
                <a:sym typeface="Wingdings" pitchFamily="2" charset="2"/>
              </a:rPr>
              <a:t> Books</a:t>
            </a:r>
            <a:endParaRPr lang="en-US" sz="2400" smtClean="0">
              <a:solidFill>
                <a:srgbClr val="FF5050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andara" pitchFamily="34" charset="0"/>
              </a:rPr>
              <a:t>Example of a </a:t>
            </a:r>
            <a:r>
              <a:rPr lang="en-US" smtClean="0">
                <a:solidFill>
                  <a:srgbClr val="6600CC"/>
                </a:solidFill>
                <a:latin typeface="Candara" pitchFamily="34" charset="0"/>
              </a:rPr>
              <a:t>reflexive sentence</a:t>
            </a:r>
            <a:r>
              <a:rPr lang="en-US" smtClean="0">
                <a:latin typeface="Candara" pitchFamily="34" charset="0"/>
              </a:rPr>
              <a:t>:  </a:t>
            </a:r>
            <a:r>
              <a:rPr lang="en-US" i="1" u="sng" smtClean="0">
                <a:latin typeface="Candara" pitchFamily="34" charset="0"/>
              </a:rPr>
              <a:t>She dresses herself.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andara" pitchFamily="34" charset="0"/>
              </a:rPr>
              <a:t>-</a:t>
            </a:r>
            <a:r>
              <a:rPr lang="en-US" sz="2400" smtClean="0">
                <a:solidFill>
                  <a:srgbClr val="6600CC"/>
                </a:solidFill>
                <a:latin typeface="Candara" pitchFamily="34" charset="0"/>
              </a:rPr>
              <a:t>Who does she dress&gt; </a:t>
            </a:r>
            <a:r>
              <a:rPr lang="en-US" sz="2400" smtClean="0">
                <a:solidFill>
                  <a:srgbClr val="6600CC"/>
                </a:solidFill>
                <a:latin typeface="Candara" pitchFamily="34" charset="0"/>
                <a:sym typeface="Wingdings" pitchFamily="2" charset="2"/>
              </a:rPr>
              <a:t> herself</a:t>
            </a:r>
            <a:endParaRPr lang="en-US" sz="2400" smtClean="0">
              <a:solidFill>
                <a:srgbClr val="6600CC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Pronouns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Bradley Hand ITC" pitchFamily="66" charset="0"/>
              </a:rPr>
              <a:t>You can tell a reflexive verb from regular verbs, because they include a “default” pronoun on the end of the infinitive.</a:t>
            </a:r>
            <a:r>
              <a:rPr lang="en-US" smtClean="0"/>
              <a:t>  </a:t>
            </a:r>
          </a:p>
          <a:p>
            <a:pPr lvl="1" eaLnBrk="1" hangingPunct="1"/>
            <a:r>
              <a:rPr lang="en-US" sz="2000" smtClean="0">
                <a:solidFill>
                  <a:srgbClr val="6600CC"/>
                </a:solidFill>
              </a:rPr>
              <a:t>Levantar</a:t>
            </a:r>
            <a:r>
              <a:rPr lang="en-US" sz="2000" u="sng" smtClean="0"/>
              <a:t>se</a:t>
            </a:r>
            <a:r>
              <a:rPr lang="en-US" sz="2000" u="sng" smtClean="0">
                <a:solidFill>
                  <a:srgbClr val="6600CC"/>
                </a:solidFill>
              </a:rPr>
              <a:t>   </a:t>
            </a:r>
            <a:r>
              <a:rPr lang="en-US" sz="2000" smtClean="0">
                <a:solidFill>
                  <a:srgbClr val="6600CC"/>
                </a:solidFill>
                <a:sym typeface="Wingdings" pitchFamily="2" charset="2"/>
              </a:rPr>
              <a:t> To get up</a:t>
            </a:r>
          </a:p>
          <a:p>
            <a:pPr lvl="1" eaLnBrk="1" hangingPunct="1"/>
            <a:r>
              <a:rPr lang="en-US" sz="2000" smtClean="0">
                <a:solidFill>
                  <a:srgbClr val="6600CC"/>
                </a:solidFill>
                <a:sym typeface="Wingdings" pitchFamily="2" charset="2"/>
              </a:rPr>
              <a:t>Vestir</a:t>
            </a:r>
            <a:r>
              <a:rPr lang="en-US" sz="2000" u="sng" smtClean="0">
                <a:sym typeface="Wingdings" pitchFamily="2" charset="2"/>
              </a:rPr>
              <a:t>se </a:t>
            </a:r>
            <a:r>
              <a:rPr lang="en-US" sz="2000" smtClean="0">
                <a:solidFill>
                  <a:srgbClr val="6600CC"/>
                </a:solidFill>
                <a:sym typeface="Wingdings" pitchFamily="2" charset="2"/>
              </a:rPr>
              <a:t> To dress oneself</a:t>
            </a:r>
          </a:p>
          <a:p>
            <a:pPr lvl="1" eaLnBrk="1" hangingPunct="1"/>
            <a:endParaRPr lang="en-US" sz="2000" smtClean="0">
              <a:solidFill>
                <a:srgbClr val="6600CC"/>
              </a:solidFill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endParaRPr lang="en-US" sz="2000" smtClean="0">
              <a:solidFill>
                <a:srgbClr val="6600CC"/>
              </a:solidFill>
              <a:sym typeface="Wingdings" pitchFamily="2" charset="2"/>
            </a:endParaRPr>
          </a:p>
          <a:p>
            <a:pPr lvl="1" eaLnBrk="1" hangingPunct="1"/>
            <a:endParaRPr lang="en-US" sz="2000" smtClean="0">
              <a:solidFill>
                <a:srgbClr val="6600CC"/>
              </a:solidFill>
            </a:endParaRPr>
          </a:p>
          <a:p>
            <a:pPr lvl="1" eaLnBrk="1" hangingPunct="1"/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5050"/>
                </a:solidFill>
              </a:rPr>
              <a:t>All reflexive sentences, have to include a reflexive pronoun.  The pronoun must match the subject in person. </a:t>
            </a:r>
          </a:p>
          <a:p>
            <a:pPr eaLnBrk="1" hangingPunct="1"/>
            <a:endParaRPr lang="en-US" sz="2400" smtClean="0">
              <a:solidFill>
                <a:srgbClr val="FF505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ME		NOS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TE		OS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SE		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Levantarse </a:t>
            </a:r>
            <a:r>
              <a:rPr lang="en-US" smtClean="0">
                <a:sym typeface="Wingdings" pitchFamily="2" charset="2"/>
              </a:rPr>
              <a:t> To get oneself up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sym typeface="Wingdings" pitchFamily="2" charset="2"/>
            </a:endParaRPr>
          </a:p>
          <a:p>
            <a:pPr marL="990600" lvl="1" indent="-533400" eaLnBrk="1" hangingPunct="1">
              <a:buFontTx/>
              <a:buChar char="o"/>
            </a:pPr>
            <a:r>
              <a:rPr lang="en-US" smtClean="0">
                <a:solidFill>
                  <a:srgbClr val="FF5050"/>
                </a:solidFill>
                <a:sym typeface="Wingdings" pitchFamily="2" charset="2"/>
              </a:rPr>
              <a:t>Yo </a:t>
            </a:r>
            <a:r>
              <a:rPr lang="en-US" u="sng" smtClean="0">
                <a:solidFill>
                  <a:srgbClr val="FF5050"/>
                </a:solidFill>
                <a:sym typeface="Wingdings" pitchFamily="2" charset="2"/>
              </a:rPr>
              <a:t>me</a:t>
            </a:r>
            <a:r>
              <a:rPr lang="en-US" smtClean="0">
                <a:solidFill>
                  <a:srgbClr val="FF5050"/>
                </a:solidFill>
                <a:sym typeface="Wingdings" pitchFamily="2" charset="2"/>
              </a:rPr>
              <a:t> levanto temprano.- (I get up early)</a:t>
            </a:r>
          </a:p>
          <a:p>
            <a:pPr marL="990600" lvl="1" indent="-533400" eaLnBrk="1" hangingPunct="1">
              <a:buFontTx/>
              <a:buChar char="o"/>
            </a:pP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Ella </a:t>
            </a:r>
            <a:r>
              <a:rPr lang="en-US" u="sng" smtClean="0">
                <a:solidFill>
                  <a:schemeClr val="accent2"/>
                </a:solidFill>
                <a:sym typeface="Wingdings" pitchFamily="2" charset="2"/>
              </a:rPr>
              <a:t>se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 levanta tarde.  (She gets up late)</a:t>
            </a:r>
          </a:p>
          <a:p>
            <a:pPr marL="990600" lvl="1" indent="-533400" eaLnBrk="1" hangingPunct="1">
              <a:buFontTx/>
              <a:buChar char="o"/>
            </a:pPr>
            <a:endParaRPr lang="en-US" i="1" smtClean="0">
              <a:solidFill>
                <a:schemeClr val="accent2"/>
              </a:solidFill>
              <a:sym typeface="Wingdings" pitchFamily="2" charset="2"/>
            </a:endParaRPr>
          </a:p>
          <a:p>
            <a:pPr marL="990600" lvl="1" indent="-533400" eaLnBrk="1" hangingPunct="1">
              <a:buFontTx/>
              <a:buChar char="o"/>
            </a:pPr>
            <a:r>
              <a:rPr lang="en-US" i="1" smtClean="0">
                <a:latin typeface="Candara" pitchFamily="34" charset="0"/>
                <a:sym typeface="Wingdings" pitchFamily="2" charset="2"/>
              </a:rPr>
              <a:t>When there is </a:t>
            </a:r>
            <a:r>
              <a:rPr lang="en-US" i="1" u="sng" smtClean="0">
                <a:latin typeface="Candara" pitchFamily="34" charset="0"/>
                <a:sym typeface="Wingdings" pitchFamily="2" charset="2"/>
              </a:rPr>
              <a:t>ONE</a:t>
            </a:r>
            <a:r>
              <a:rPr lang="en-US" i="1" smtClean="0">
                <a:latin typeface="Candara" pitchFamily="34" charset="0"/>
                <a:sym typeface="Wingdings" pitchFamily="2" charset="2"/>
              </a:rPr>
              <a:t> verb in the sentence, the reflexive pronoun must be placed before the verb.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skerville Old Face" pitchFamily="18" charset="0"/>
              </a:rPr>
              <a:t>Lavarse = to wash oneself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i="1" smtClean="0"/>
              <a:t>When there are </a:t>
            </a:r>
            <a:r>
              <a:rPr lang="en-US" i="1" smtClean="0">
                <a:solidFill>
                  <a:srgbClr val="FF5050"/>
                </a:solidFill>
              </a:rPr>
              <a:t>two verbs</a:t>
            </a:r>
            <a:r>
              <a:rPr lang="en-US" i="1" smtClean="0"/>
              <a:t> in the sentence, one can place the pronoun </a:t>
            </a:r>
            <a:r>
              <a:rPr lang="en-US" i="1" smtClean="0">
                <a:solidFill>
                  <a:srgbClr val="FF5050"/>
                </a:solidFill>
              </a:rPr>
              <a:t>before the first verb</a:t>
            </a:r>
            <a:r>
              <a:rPr lang="en-US" i="1" smtClean="0"/>
              <a:t>, or </a:t>
            </a:r>
            <a:r>
              <a:rPr lang="en-US" i="1" smtClean="0">
                <a:solidFill>
                  <a:srgbClr val="FF5050"/>
                </a:solidFill>
              </a:rPr>
              <a:t>after the second verb.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i="1" smtClean="0">
              <a:solidFill>
                <a:srgbClr val="FF505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Yo </a:t>
            </a:r>
            <a:r>
              <a:rPr lang="en-US" u="sng" smtClean="0">
                <a:solidFill>
                  <a:schemeClr val="accent2"/>
                </a:solidFill>
              </a:rPr>
              <a:t>me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chemeClr val="accent2"/>
                </a:solidFill>
              </a:rPr>
              <a:t>tengo</a:t>
            </a:r>
            <a:r>
              <a:rPr lang="en-US" smtClean="0">
                <a:solidFill>
                  <a:schemeClr val="accent2"/>
                </a:solidFill>
              </a:rPr>
              <a:t> que </a:t>
            </a:r>
            <a:r>
              <a:rPr lang="en-US" i="1" smtClean="0">
                <a:solidFill>
                  <a:schemeClr val="accent2"/>
                </a:solidFill>
              </a:rPr>
              <a:t>lavar</a:t>
            </a:r>
            <a:r>
              <a:rPr lang="en-US" smtClean="0">
                <a:solidFill>
                  <a:schemeClr val="accent2"/>
                </a:solidFill>
              </a:rPr>
              <a:t> las manos.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>
                <a:solidFill>
                  <a:srgbClr val="FF5050"/>
                </a:solidFill>
              </a:rPr>
              <a:t>I have to wash my hands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Yo </a:t>
            </a:r>
            <a:r>
              <a:rPr lang="en-US" i="1" smtClean="0">
                <a:solidFill>
                  <a:schemeClr val="accent2"/>
                </a:solidFill>
              </a:rPr>
              <a:t>tengo </a:t>
            </a:r>
            <a:r>
              <a:rPr lang="en-US" smtClean="0">
                <a:solidFill>
                  <a:schemeClr val="accent2"/>
                </a:solidFill>
              </a:rPr>
              <a:t>que </a:t>
            </a:r>
            <a:r>
              <a:rPr lang="en-US" i="1" smtClean="0">
                <a:solidFill>
                  <a:schemeClr val="accent2"/>
                </a:solidFill>
              </a:rPr>
              <a:t>lavar</a:t>
            </a:r>
            <a:r>
              <a:rPr lang="en-US" u="sng" smtClean="0">
                <a:solidFill>
                  <a:schemeClr val="accent2"/>
                </a:solidFill>
              </a:rPr>
              <a:t>me</a:t>
            </a:r>
            <a:r>
              <a:rPr lang="en-US" smtClean="0">
                <a:solidFill>
                  <a:schemeClr val="accent2"/>
                </a:solidFill>
              </a:rPr>
              <a:t> las manos.</a:t>
            </a:r>
            <a:r>
              <a:rPr lang="en-US" smtClean="0">
                <a:solidFill>
                  <a:srgbClr val="FF5050"/>
                </a:solidFill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Acostarse = to go to bed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s-EC" smtClean="0">
                <a:solidFill>
                  <a:schemeClr val="accent2"/>
                </a:solidFill>
              </a:rPr>
              <a:t>Tú </a:t>
            </a:r>
            <a:r>
              <a:rPr lang="es-EC" u="sng" smtClean="0">
                <a:solidFill>
                  <a:schemeClr val="accent2"/>
                </a:solidFill>
              </a:rPr>
              <a:t>te</a:t>
            </a:r>
            <a:r>
              <a:rPr lang="es-EC" smtClean="0">
                <a:solidFill>
                  <a:schemeClr val="accent2"/>
                </a:solidFill>
              </a:rPr>
              <a:t> acuestas temprano</a:t>
            </a:r>
            <a:r>
              <a:rPr lang="en-US" smtClean="0">
                <a:solidFill>
                  <a:schemeClr val="accent2"/>
                </a:solidFill>
              </a:rPr>
              <a:t>. –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accent2"/>
                </a:solidFill>
              </a:rPr>
              <a:t>You go to bed early.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Bradley Hand ITC" pitchFamily="66" charset="0"/>
              </a:rPr>
              <a:t>Afeitarse = to shave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C" smtClean="0">
                <a:latin typeface="Book Antiqua" pitchFamily="18" charset="0"/>
              </a:rPr>
              <a:t>Carlos </a:t>
            </a:r>
            <a:r>
              <a:rPr lang="es-EC" u="sng" smtClean="0">
                <a:latin typeface="Book Antiqua" pitchFamily="18" charset="0"/>
              </a:rPr>
              <a:t>se</a:t>
            </a:r>
            <a:r>
              <a:rPr lang="es-EC" smtClean="0">
                <a:latin typeface="Book Antiqua" pitchFamily="18" charset="0"/>
              </a:rPr>
              <a:t> afeita en la mañana.</a:t>
            </a:r>
            <a:r>
              <a:rPr lang="en-US" smtClean="0">
                <a:latin typeface="Book Antiqua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i="1" smtClean="0">
                <a:latin typeface="Book Antiqua" pitchFamily="18" charset="0"/>
              </a:rPr>
              <a:t>Carlos shaves in the morning.</a:t>
            </a:r>
            <a:r>
              <a:rPr lang="en-US" smtClean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Bañarse</a:t>
            </a:r>
            <a:r>
              <a:rPr lang="en-US" smtClean="0"/>
              <a:t> = to bathe oneself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sentence =	</a:t>
            </a:r>
          </a:p>
          <a:p>
            <a:pPr lvl="1" eaLnBrk="1" hangingPunct="1"/>
            <a:r>
              <a:rPr lang="es-EC" smtClean="0">
                <a:solidFill>
                  <a:schemeClr val="accent2"/>
                </a:solidFill>
              </a:rPr>
              <a:t>Yo </a:t>
            </a:r>
            <a:r>
              <a:rPr lang="es-EC" u="sng" smtClean="0">
                <a:solidFill>
                  <a:schemeClr val="accent2"/>
                </a:solidFill>
              </a:rPr>
              <a:t>me</a:t>
            </a:r>
            <a:r>
              <a:rPr lang="es-EC" smtClean="0">
                <a:solidFill>
                  <a:schemeClr val="accent2"/>
                </a:solidFill>
              </a:rPr>
              <a:t> baño cada noche.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Regular sentence =  </a:t>
            </a:r>
          </a:p>
          <a:p>
            <a:pPr lvl="1" eaLnBrk="1" hangingPunct="1"/>
            <a:r>
              <a:rPr lang="en-US" smtClean="0">
                <a:solidFill>
                  <a:srgbClr val="FF5050"/>
                </a:solidFill>
                <a:cs typeface="Arial" charset="0"/>
              </a:rPr>
              <a:t>È</a:t>
            </a:r>
            <a:r>
              <a:rPr lang="es-EC" smtClean="0">
                <a:solidFill>
                  <a:srgbClr val="FF5050"/>
                </a:solidFill>
              </a:rPr>
              <a:t>l baña el perro cada sábado. </a:t>
            </a:r>
          </a:p>
          <a:p>
            <a:pPr lvl="1" eaLnBrk="1" hangingPunct="1"/>
            <a:endParaRPr lang="es-EC" smtClean="0">
              <a:solidFill>
                <a:srgbClr val="FF5050"/>
              </a:solidFill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 Antiqua" pitchFamily="18" charset="0"/>
              </a:rPr>
              <a:t>Secarse- to dry oneself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5050"/>
                </a:solidFill>
                <a:latin typeface="Bodoni MT" pitchFamily="18" charset="0"/>
              </a:rPr>
              <a:t>Ellos se secan el pelo despues de nadar.</a:t>
            </a:r>
            <a:r>
              <a:rPr lang="en-US" smtClean="0">
                <a:latin typeface="Bodoni MT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Bodoni MT" pitchFamily="18" charset="0"/>
              </a:rPr>
              <a:t>They dry their hair after swimming.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Bookman Old Style</vt:lpstr>
      <vt:lpstr>Candara</vt:lpstr>
      <vt:lpstr>Wingdings</vt:lpstr>
      <vt:lpstr>Bradley Hand ITC</vt:lpstr>
      <vt:lpstr>Baskerville Old Face</vt:lpstr>
      <vt:lpstr>Book Antiqua</vt:lpstr>
      <vt:lpstr>Bodoni MT</vt:lpstr>
      <vt:lpstr>Default Design</vt:lpstr>
      <vt:lpstr>Los Verbos Reflexivos</vt:lpstr>
      <vt:lpstr>What is a reflexive verb??</vt:lpstr>
      <vt:lpstr>Reflexive Pronouns</vt:lpstr>
      <vt:lpstr>Slide 4</vt:lpstr>
      <vt:lpstr>Lavarse = to wash oneself</vt:lpstr>
      <vt:lpstr>Acostarse = to go to bed</vt:lpstr>
      <vt:lpstr>Afeitarse = to shave</vt:lpstr>
      <vt:lpstr>Bañarse = to bathe oneself</vt:lpstr>
      <vt:lpstr>Secarse- to dry oneself</vt:lpstr>
      <vt:lpstr>Vestirse – to dress oneself</vt:lpstr>
      <vt:lpstr>Slide 11</vt:lpstr>
      <vt:lpstr>Reflexive or Regular?</vt:lpstr>
    </vt:vector>
  </TitlesOfParts>
  <Company>New Albany Floyd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Reflexivos</dc:title>
  <dc:creator>cbruce</dc:creator>
  <cp:lastModifiedBy>aford</cp:lastModifiedBy>
  <cp:revision>7</cp:revision>
  <dcterms:created xsi:type="dcterms:W3CDTF">2009-08-25T18:39:14Z</dcterms:created>
  <dcterms:modified xsi:type="dcterms:W3CDTF">2011-08-31T11:34:56Z</dcterms:modified>
</cp:coreProperties>
</file>