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8E8654-83EB-4D76-938E-D776B1C6D24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9CAEDC-7C33-4968-8870-09A705C6B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4-1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Indefinite Articles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?</a:t>
            </a:r>
          </a:p>
          <a:p>
            <a:r>
              <a:rPr lang="en-US" dirty="0" smtClean="0"/>
              <a:t>Mucho</a:t>
            </a:r>
          </a:p>
          <a:p>
            <a:r>
              <a:rPr lang="en-US" dirty="0" err="1" smtClean="0"/>
              <a:t>Poco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3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1447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MASCULINE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 OF, MUCH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MUCHO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 OF, MUCH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MUCHA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</a:t>
                      </a:r>
                      <a:r>
                        <a:rPr lang="en-US" baseline="0" dirty="0" smtClean="0"/>
                        <a:t> OF, MANY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="1" baseline="0" dirty="0" smtClean="0"/>
                        <a:t>MUCHOS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 OF, MANY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MUCHAS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3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39240"/>
          <a:ext cx="8458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9617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455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LITTLE, NOT MUCH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POCO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LITTLE, NOT MUCH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POCA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61422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FEW, NOT MANY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POCOS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FEW,  NOT MANY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POCAS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backpack : _______________ </a:t>
            </a:r>
            <a:r>
              <a:rPr lang="en-US" dirty="0" err="1" smtClean="0"/>
              <a:t>mochila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ome pens: _______________ </a:t>
            </a:r>
            <a:r>
              <a:rPr lang="en-US" dirty="0" err="1" smtClean="0"/>
              <a:t>bolígrafos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notebook: _______________ </a:t>
            </a:r>
            <a:r>
              <a:rPr lang="en-US" dirty="0" err="1" smtClean="0"/>
              <a:t>cuaderno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 some folders: _______________ </a:t>
            </a:r>
            <a:r>
              <a:rPr lang="en-US" dirty="0" err="1" smtClean="0"/>
              <a:t>carpetas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CLASS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many papers: _______________ </a:t>
            </a:r>
            <a:r>
              <a:rPr lang="en-US" dirty="0" err="1" smtClean="0"/>
              <a:t>papeles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many dictionaries: _______________ </a:t>
            </a:r>
            <a:r>
              <a:rPr lang="en-US" dirty="0" err="1" smtClean="0"/>
              <a:t>diccionarios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many </a:t>
            </a:r>
            <a:r>
              <a:rPr lang="en-US" dirty="0" smtClean="0"/>
              <a:t>shoes</a:t>
            </a:r>
            <a:r>
              <a:rPr lang="en-US" dirty="0" smtClean="0"/>
              <a:t>: </a:t>
            </a:r>
            <a:r>
              <a:rPr lang="en-US" dirty="0" smtClean="0"/>
              <a:t>_______________ </a:t>
            </a:r>
            <a:r>
              <a:rPr lang="en-US" smtClean="0"/>
              <a:t>zapatos</a:t>
            </a:r>
            <a:r>
              <a:rPr lang="en-US" smtClean="0"/>
              <a:t>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CLASS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rulers: _______________ </a:t>
            </a:r>
            <a:r>
              <a:rPr lang="en-US" dirty="0" err="1" smtClean="0"/>
              <a:t>reglas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clocks: _______________ </a:t>
            </a:r>
            <a:r>
              <a:rPr lang="en-US" dirty="0" err="1" smtClean="0"/>
              <a:t>relojes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computers: _______________ </a:t>
            </a:r>
            <a:r>
              <a:rPr lang="en-US" dirty="0" err="1" smtClean="0"/>
              <a:t>computadoras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Indefinite articles (</a:t>
            </a:r>
            <a:r>
              <a:rPr lang="en-US" b="1" dirty="0" smtClean="0"/>
              <a:t>un</a:t>
            </a:r>
            <a:r>
              <a:rPr lang="en-US" dirty="0" smtClean="0"/>
              <a:t> and </a:t>
            </a:r>
            <a:r>
              <a:rPr lang="en-US" b="1" dirty="0" err="1" smtClean="0"/>
              <a:t>una</a:t>
            </a:r>
            <a:r>
              <a:rPr lang="en-US" dirty="0" smtClean="0"/>
              <a:t>) means </a:t>
            </a:r>
            <a:r>
              <a:rPr lang="en-US" b="1" dirty="0" smtClean="0"/>
              <a:t>“a” </a:t>
            </a:r>
            <a:r>
              <a:rPr lang="en-US" dirty="0" smtClean="0"/>
              <a:t>or </a:t>
            </a:r>
            <a:r>
              <a:rPr lang="en-US" b="1" dirty="0" smtClean="0"/>
              <a:t>“an”  </a:t>
            </a:r>
            <a:r>
              <a:rPr lang="en-US" dirty="0" smtClean="0"/>
              <a:t>before a </a:t>
            </a:r>
            <a:r>
              <a:rPr lang="en-US" b="1" dirty="0" smtClean="0"/>
              <a:t>singular</a:t>
            </a:r>
            <a:r>
              <a:rPr lang="en-US" dirty="0" smtClean="0"/>
              <a:t> noun.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Indefinite articles (</a:t>
            </a:r>
            <a:r>
              <a:rPr lang="en-US" b="1" dirty="0" err="1" smtClean="0"/>
              <a:t>unos</a:t>
            </a:r>
            <a:r>
              <a:rPr lang="en-US" dirty="0" smtClean="0"/>
              <a:t> and </a:t>
            </a:r>
            <a:r>
              <a:rPr lang="en-US" b="1" dirty="0" err="1" smtClean="0"/>
              <a:t>unas</a:t>
            </a:r>
            <a:r>
              <a:rPr lang="en-US" dirty="0" smtClean="0"/>
              <a:t>) means </a:t>
            </a:r>
            <a:r>
              <a:rPr lang="en-US" b="1" dirty="0" smtClean="0"/>
              <a:t>“some”  </a:t>
            </a:r>
            <a:r>
              <a:rPr lang="en-US" dirty="0" smtClean="0"/>
              <a:t>before a </a:t>
            </a:r>
            <a:r>
              <a:rPr lang="en-US" b="1" dirty="0" smtClean="0"/>
              <a:t>plural</a:t>
            </a:r>
            <a:r>
              <a:rPr lang="en-US" dirty="0" smtClean="0"/>
              <a:t> noun.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indefinite articles can sometimes be </a:t>
            </a:r>
            <a:r>
              <a:rPr lang="en-US" b="1" dirty="0" smtClean="0"/>
              <a:t>left out</a:t>
            </a:r>
            <a:r>
              <a:rPr lang="en-US" dirty="0" smtClean="0"/>
              <a:t> , especially when the noun is </a:t>
            </a:r>
            <a:r>
              <a:rPr lang="en-US" b="1" dirty="0" smtClean="0"/>
              <a:t>plural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1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</a:t>
            </a:r>
            <a:r>
              <a:rPr lang="en-US" b="1" dirty="0" smtClean="0"/>
              <a:t>a</a:t>
            </a:r>
            <a:r>
              <a:rPr lang="en-US" dirty="0" smtClean="0"/>
              <a:t> dictionary.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diccionario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Do you have </a:t>
            </a:r>
            <a:r>
              <a:rPr lang="en-US" b="1" dirty="0" smtClean="0"/>
              <a:t>(some) </a:t>
            </a:r>
            <a:r>
              <a:rPr lang="en-US" dirty="0" smtClean="0"/>
              <a:t>pencils?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unos</a:t>
            </a:r>
            <a:r>
              <a:rPr lang="en-US" b="1" dirty="0" smtClean="0"/>
              <a:t>) </a:t>
            </a:r>
            <a:r>
              <a:rPr lang="en-US" dirty="0" err="1" smtClean="0"/>
              <a:t>lápices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Indefinite articles agree with the noun in </a:t>
            </a:r>
            <a:r>
              <a:rPr lang="en-US" b="1" dirty="0" smtClean="0"/>
              <a:t>gender</a:t>
            </a:r>
            <a:r>
              <a:rPr lang="en-US" dirty="0" smtClean="0"/>
              <a:t>  and </a:t>
            </a:r>
            <a:r>
              <a:rPr lang="en-US" b="1" dirty="0" smtClean="0"/>
              <a:t>number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2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534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9770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MASCULINE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26068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dirty="0" smtClean="0"/>
                        <a:t>A,</a:t>
                      </a:r>
                      <a:r>
                        <a:rPr lang="en-US" baseline="0" dirty="0" smtClean="0"/>
                        <a:t> AN</a:t>
                      </a:r>
                    </a:p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baseline="0" dirty="0" smtClean="0"/>
                        <a:t>UN</a:t>
                      </a:r>
                      <a:endParaRPr lang="en-US" b="1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dirty="0" smtClean="0"/>
                        <a:t>A, AN</a:t>
                      </a:r>
                    </a:p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UNA</a:t>
                      </a:r>
                      <a:endParaRPr lang="en-US" b="1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2026068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dirty="0" smtClean="0"/>
                        <a:t>SOME</a:t>
                      </a:r>
                    </a:p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UNOS</a:t>
                      </a:r>
                      <a:endParaRPr lang="en-US" b="1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dirty="0" smtClean="0"/>
                        <a:t>SOME</a:t>
                      </a:r>
                    </a:p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UNAS</a:t>
                      </a:r>
                      <a:endParaRPr lang="en-US" b="1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To talk about </a:t>
            </a:r>
            <a:r>
              <a:rPr lang="en-US" b="1" dirty="0" smtClean="0"/>
              <a:t>amounts</a:t>
            </a:r>
            <a:r>
              <a:rPr lang="en-US" dirty="0" smtClean="0"/>
              <a:t>  of things, use the following </a:t>
            </a:r>
            <a:r>
              <a:rPr lang="en-US" b="1" dirty="0" smtClean="0"/>
              <a:t>adjectives</a:t>
            </a:r>
            <a:r>
              <a:rPr lang="en-US" dirty="0" smtClean="0"/>
              <a:t> .  These words also agree with the noun they describe in </a:t>
            </a:r>
            <a:r>
              <a:rPr lang="en-US" b="1" dirty="0" smtClean="0"/>
              <a:t>gender</a:t>
            </a:r>
            <a:r>
              <a:rPr lang="en-US" dirty="0" smtClean="0"/>
              <a:t>  and </a:t>
            </a:r>
            <a:r>
              <a:rPr lang="en-US" b="1" dirty="0" smtClean="0"/>
              <a:t>number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 3 continued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8686800" cy="477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297214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69786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</a:t>
                      </a:r>
                    </a:p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baseline="0" dirty="0" smtClean="0"/>
                        <a:t>CUANTO 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HOW MUCH</a:t>
                      </a:r>
                    </a:p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CUANTA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7214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HOW MANY</a:t>
                      </a:r>
                    </a:p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CUANTOS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HOW MANY</a:t>
                      </a:r>
                    </a:p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CUANTAS</a:t>
                      </a:r>
                      <a:endParaRPr lang="en-US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319</TotalTime>
  <Words>310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¡Exprésate! UNO Chapter 4-1</vt:lpstr>
      <vt:lpstr>Punto # 1</vt:lpstr>
      <vt:lpstr>Punto # 1 continued</vt:lpstr>
      <vt:lpstr>Punto # 1 continued</vt:lpstr>
      <vt:lpstr>Punto # 1 Examples</vt:lpstr>
      <vt:lpstr>Punto # 2</vt:lpstr>
      <vt:lpstr>Punto # 2 continued</vt:lpstr>
      <vt:lpstr>Punto # 3</vt:lpstr>
      <vt:lpstr>Punto # 3 continued</vt:lpstr>
      <vt:lpstr>Punto # 3 continued</vt:lpstr>
      <vt:lpstr>Punto # 3 continued</vt:lpstr>
      <vt:lpstr>CLASS PRACTICE</vt:lpstr>
      <vt:lpstr>MORE CLASS PRACTICE</vt:lpstr>
      <vt:lpstr>MORE CLASS PRACTICE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4-1</dc:title>
  <dc:creator>aford</dc:creator>
  <cp:lastModifiedBy>aford</cp:lastModifiedBy>
  <cp:revision>13</cp:revision>
  <dcterms:created xsi:type="dcterms:W3CDTF">2012-02-16T11:24:45Z</dcterms:created>
  <dcterms:modified xsi:type="dcterms:W3CDTF">2013-02-05T19:14:20Z</dcterms:modified>
</cp:coreProperties>
</file>