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9DE3A-BE99-4554-B482-6032DB1387BD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7F47D-4B14-490A-9C41-A5855FCA0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97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42443-DBF8-4DD9-A8B3-8EBEBCEACB55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57F6-3CE0-4F5F-863B-D809CD2A0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148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42443-DBF8-4DD9-A8B3-8EBEBCEACB55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57F6-3CE0-4F5F-863B-D809CD2A0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20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42443-DBF8-4DD9-A8B3-8EBEBCEACB55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57F6-3CE0-4F5F-863B-D809CD2A0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547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42443-DBF8-4DD9-A8B3-8EBEBCEACB55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57F6-3CE0-4F5F-863B-D809CD2A0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56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42443-DBF8-4DD9-A8B3-8EBEBCEACB55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57F6-3CE0-4F5F-863B-D809CD2A0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306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42443-DBF8-4DD9-A8B3-8EBEBCEACB55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57F6-3CE0-4F5F-863B-D809CD2A0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1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42443-DBF8-4DD9-A8B3-8EBEBCEACB55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57F6-3CE0-4F5F-863B-D809CD2A0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0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42443-DBF8-4DD9-A8B3-8EBEBCEACB55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57F6-3CE0-4F5F-863B-D809CD2A0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903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42443-DBF8-4DD9-A8B3-8EBEBCEACB55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57F6-3CE0-4F5F-863B-D809CD2A0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25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42443-DBF8-4DD9-A8B3-8EBEBCEACB55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57F6-3CE0-4F5F-863B-D809CD2A0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9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42443-DBF8-4DD9-A8B3-8EBEBCEACB55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57F6-3CE0-4F5F-863B-D809CD2A0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99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42443-DBF8-4DD9-A8B3-8EBEBCEACB55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57F6-3CE0-4F5F-863B-D809CD2A0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705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42443-DBF8-4DD9-A8B3-8EBEBCEACB55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57F6-3CE0-4F5F-863B-D809CD2A0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323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0C242443-DBF8-4DD9-A8B3-8EBEBCEACB55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950D57F6-3CE0-4F5F-863B-D809CD2A0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69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C242443-DBF8-4DD9-A8B3-8EBEBCEACB55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950D57F6-3CE0-4F5F-863B-D809CD2A0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17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Semester FINAL OBJECTIVES 2014-15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387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Study…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4472427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1" dirty="0" smtClean="0">
                <a:latin typeface="Arial Black" panose="020B0A04020102020204" pitchFamily="34" charset="0"/>
              </a:rPr>
              <a:t>What you like to do vocab </a:t>
            </a:r>
            <a:r>
              <a:rPr lang="en-US" b="1" dirty="0" err="1" smtClean="0">
                <a:latin typeface="Arial Black" panose="020B0A04020102020204" pitchFamily="34" charset="0"/>
              </a:rPr>
              <a:t>pg</a:t>
            </a:r>
            <a:r>
              <a:rPr lang="en-US" b="1" dirty="0" smtClean="0">
                <a:latin typeface="Arial Black" panose="020B0A04020102020204" pitchFamily="34" charset="0"/>
              </a:rPr>
              <a:t> 82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1" dirty="0" smtClean="0">
                <a:latin typeface="Arial Black" panose="020B0A04020102020204" pitchFamily="34" charset="0"/>
              </a:rPr>
              <a:t>Sports vocab </a:t>
            </a:r>
            <a:r>
              <a:rPr lang="en-US" b="1" dirty="0" err="1" smtClean="0">
                <a:latin typeface="Arial Black" panose="020B0A04020102020204" pitchFamily="34" charset="0"/>
              </a:rPr>
              <a:t>pg</a:t>
            </a:r>
            <a:r>
              <a:rPr lang="en-US" b="1" dirty="0" smtClean="0">
                <a:latin typeface="Arial Black" panose="020B0A04020102020204" pitchFamily="34" charset="0"/>
              </a:rPr>
              <a:t> 83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1" dirty="0" smtClean="0">
                <a:latin typeface="Arial Black" panose="020B0A04020102020204" pitchFamily="34" charset="0"/>
              </a:rPr>
              <a:t>With you, with my friends, </a:t>
            </a:r>
            <a:r>
              <a:rPr lang="en-US" b="1" dirty="0" err="1" smtClean="0">
                <a:latin typeface="Arial Black" panose="020B0A04020102020204" pitchFamily="34" charset="0"/>
              </a:rPr>
              <a:t>etc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</a:rPr>
              <a:t>pg</a:t>
            </a:r>
            <a:r>
              <a:rPr lang="en-US" b="1" dirty="0" smtClean="0">
                <a:latin typeface="Arial Black" panose="020B0A04020102020204" pitchFamily="34" charset="0"/>
              </a:rPr>
              <a:t> 83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1" dirty="0" err="1" smtClean="0">
                <a:latin typeface="Arial Black" panose="020B0A04020102020204" pitchFamily="34" charset="0"/>
              </a:rPr>
              <a:t>Gustar</a:t>
            </a:r>
            <a:r>
              <a:rPr lang="en-US" b="1" dirty="0" smtClean="0">
                <a:latin typeface="Arial Black" panose="020B0A04020102020204" pitchFamily="34" charset="0"/>
              </a:rPr>
              <a:t> with infinitives </a:t>
            </a:r>
            <a:r>
              <a:rPr lang="en-US" b="1" dirty="0" err="1" smtClean="0">
                <a:latin typeface="Arial Black" panose="020B0A04020102020204" pitchFamily="34" charset="0"/>
              </a:rPr>
              <a:t>pg</a:t>
            </a:r>
            <a:r>
              <a:rPr lang="en-US" b="1" dirty="0" smtClean="0">
                <a:latin typeface="Arial Black" panose="020B0A04020102020204" pitchFamily="34" charset="0"/>
              </a:rPr>
              <a:t> 86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1" dirty="0" smtClean="0">
                <a:latin typeface="Arial Black" panose="020B0A04020102020204" pitchFamily="34" charset="0"/>
              </a:rPr>
              <a:t>Pronouns with </a:t>
            </a:r>
            <a:r>
              <a:rPr lang="en-US" b="1" dirty="0" err="1" smtClean="0">
                <a:latin typeface="Arial Black" panose="020B0A04020102020204" pitchFamily="34" charset="0"/>
              </a:rPr>
              <a:t>gustar</a:t>
            </a:r>
            <a:r>
              <a:rPr lang="en-US" b="1" dirty="0" smtClean="0">
                <a:latin typeface="Arial Black" panose="020B0A04020102020204" pitchFamily="34" charset="0"/>
              </a:rPr>
              <a:t> (A </a:t>
            </a:r>
            <a:r>
              <a:rPr lang="en-US" b="1" dirty="0" err="1" smtClean="0">
                <a:latin typeface="Arial Black" panose="020B0A04020102020204" pitchFamily="34" charset="0"/>
              </a:rPr>
              <a:t>ellos</a:t>
            </a:r>
            <a:r>
              <a:rPr lang="en-US" b="1" dirty="0" smtClean="0">
                <a:latin typeface="Arial Black" panose="020B0A04020102020204" pitchFamily="34" charset="0"/>
              </a:rPr>
              <a:t>, les </a:t>
            </a:r>
            <a:r>
              <a:rPr lang="en-US" b="1" dirty="0" err="1" smtClean="0">
                <a:latin typeface="Arial Black" panose="020B0A04020102020204" pitchFamily="34" charset="0"/>
              </a:rPr>
              <a:t>gusta</a:t>
            </a:r>
            <a:r>
              <a:rPr lang="en-US" b="1" dirty="0" smtClean="0">
                <a:latin typeface="Arial Black" panose="020B0A04020102020204" pitchFamily="34" charset="0"/>
              </a:rPr>
              <a:t>…) </a:t>
            </a:r>
            <a:r>
              <a:rPr lang="en-US" b="1" dirty="0" err="1" smtClean="0">
                <a:latin typeface="Arial Black" panose="020B0A04020102020204" pitchFamily="34" charset="0"/>
              </a:rPr>
              <a:t>pg</a:t>
            </a:r>
            <a:r>
              <a:rPr lang="en-US" b="1" dirty="0" smtClean="0">
                <a:latin typeface="Arial Black" panose="020B0A04020102020204" pitchFamily="34" charset="0"/>
              </a:rPr>
              <a:t> 88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1" dirty="0" err="1" smtClean="0">
                <a:latin typeface="Arial Black" panose="020B0A04020102020204" pitchFamily="34" charset="0"/>
              </a:rPr>
              <a:t>Querer</a:t>
            </a:r>
            <a:r>
              <a:rPr lang="en-US" b="1" dirty="0" smtClean="0">
                <a:latin typeface="Arial Black" panose="020B0A04020102020204" pitchFamily="34" charset="0"/>
              </a:rPr>
              <a:t> with infinitives </a:t>
            </a:r>
            <a:r>
              <a:rPr lang="en-US" b="1" dirty="0" err="1" smtClean="0">
                <a:latin typeface="Arial Black" panose="020B0A04020102020204" pitchFamily="34" charset="0"/>
              </a:rPr>
              <a:t>pg</a:t>
            </a:r>
            <a:r>
              <a:rPr lang="en-US" b="1" dirty="0" smtClean="0">
                <a:latin typeface="Arial Black" panose="020B0A04020102020204" pitchFamily="34" charset="0"/>
              </a:rPr>
              <a:t> 90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6"/>
            <a:ext cx="5194583" cy="447242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Arial Black" panose="020B0A04020102020204" pitchFamily="34" charset="0"/>
              </a:rPr>
              <a:t>Everyday activities vocab </a:t>
            </a:r>
            <a:r>
              <a:rPr lang="en-US" b="1" dirty="0" err="1" smtClean="0">
                <a:latin typeface="Arial Black" panose="020B0A04020102020204" pitchFamily="34" charset="0"/>
              </a:rPr>
              <a:t>pg</a:t>
            </a:r>
            <a:r>
              <a:rPr lang="en-US" b="1" dirty="0" smtClean="0">
                <a:latin typeface="Arial Black" panose="020B0A04020102020204" pitchFamily="34" charset="0"/>
              </a:rPr>
              <a:t> 94</a:t>
            </a:r>
          </a:p>
          <a:p>
            <a:pPr>
              <a:lnSpc>
                <a:spcPct val="150000"/>
              </a:lnSpc>
            </a:pPr>
            <a:r>
              <a:rPr lang="en-US" b="1" dirty="0" err="1">
                <a:latin typeface="Arial Black" panose="020B0A04020102020204" pitchFamily="34" charset="0"/>
              </a:rPr>
              <a:t>M</a:t>
            </a:r>
            <a:r>
              <a:rPr lang="en-US" b="1" dirty="0" err="1" smtClean="0">
                <a:latin typeface="Arial Black" panose="020B0A04020102020204" pitchFamily="34" charset="0"/>
              </a:rPr>
              <a:t>ás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</a:rPr>
              <a:t>vocabulario</a:t>
            </a:r>
            <a:r>
              <a:rPr lang="en-US" b="1" dirty="0" smtClean="0">
                <a:latin typeface="Arial Black" panose="020B0A04020102020204" pitchFamily="34" charset="0"/>
              </a:rPr>
              <a:t> / places </a:t>
            </a:r>
            <a:r>
              <a:rPr lang="en-US" b="1" dirty="0" err="1" smtClean="0">
                <a:latin typeface="Arial Black" panose="020B0A04020102020204" pitchFamily="34" charset="0"/>
              </a:rPr>
              <a:t>pg</a:t>
            </a:r>
            <a:r>
              <a:rPr lang="en-US" b="1" dirty="0" smtClean="0">
                <a:latin typeface="Arial Black" panose="020B0A04020102020204" pitchFamily="34" charset="0"/>
              </a:rPr>
              <a:t> 95</a:t>
            </a:r>
          </a:p>
          <a:p>
            <a:pPr>
              <a:lnSpc>
                <a:spcPct val="150000"/>
              </a:lnSpc>
            </a:pPr>
            <a:r>
              <a:rPr lang="en-US" b="1" dirty="0" err="1" smtClean="0">
                <a:latin typeface="Arial Black" panose="020B0A04020102020204" pitchFamily="34" charset="0"/>
              </a:rPr>
              <a:t>Más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</a:rPr>
              <a:t>vocabulario</a:t>
            </a:r>
            <a:r>
              <a:rPr lang="en-US" b="1" dirty="0" smtClean="0">
                <a:latin typeface="Arial Black" panose="020B0A04020102020204" pitchFamily="34" charset="0"/>
              </a:rPr>
              <a:t> / frequency words </a:t>
            </a:r>
            <a:r>
              <a:rPr lang="en-US" b="1" dirty="0" err="1" smtClean="0">
                <a:latin typeface="Arial Black" panose="020B0A04020102020204" pitchFamily="34" charset="0"/>
              </a:rPr>
              <a:t>pg</a:t>
            </a:r>
            <a:r>
              <a:rPr lang="en-US" b="1" dirty="0" smtClean="0">
                <a:latin typeface="Arial Black" panose="020B0A04020102020204" pitchFamily="34" charset="0"/>
              </a:rPr>
              <a:t> 97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rial Black" panose="020B0A04020102020204" pitchFamily="34" charset="0"/>
              </a:rPr>
              <a:t>-AR verb conjugations </a:t>
            </a:r>
            <a:r>
              <a:rPr lang="en-US" b="1" dirty="0" err="1" smtClean="0">
                <a:latin typeface="Arial Black" panose="020B0A04020102020204" pitchFamily="34" charset="0"/>
              </a:rPr>
              <a:t>pg</a:t>
            </a:r>
            <a:r>
              <a:rPr lang="en-US" b="1" dirty="0" smtClean="0">
                <a:latin typeface="Arial Black" panose="020B0A04020102020204" pitchFamily="34" charset="0"/>
              </a:rPr>
              <a:t> 98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rial Black" panose="020B0A04020102020204" pitchFamily="34" charset="0"/>
              </a:rPr>
              <a:t>IR and JUGAR </a:t>
            </a:r>
            <a:r>
              <a:rPr lang="en-US" b="1" dirty="0" err="1" smtClean="0">
                <a:latin typeface="Arial Black" panose="020B0A04020102020204" pitchFamily="34" charset="0"/>
              </a:rPr>
              <a:t>conjguations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</a:rPr>
              <a:t>pg</a:t>
            </a:r>
            <a:r>
              <a:rPr lang="en-US" b="1" dirty="0" smtClean="0">
                <a:latin typeface="Arial Black" panose="020B0A04020102020204" pitchFamily="34" charset="0"/>
              </a:rPr>
              <a:t> 100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rial Black" panose="020B0A04020102020204" pitchFamily="34" charset="0"/>
              </a:rPr>
              <a:t>Weather expressions </a:t>
            </a:r>
            <a:r>
              <a:rPr lang="en-US" b="1" dirty="0" err="1" smtClean="0">
                <a:latin typeface="Arial Black" panose="020B0A04020102020204" pitchFamily="34" charset="0"/>
              </a:rPr>
              <a:t>pg</a:t>
            </a:r>
            <a:r>
              <a:rPr lang="en-US" b="1" dirty="0" smtClean="0">
                <a:latin typeface="Arial Black" panose="020B0A04020102020204" pitchFamily="34" charset="0"/>
              </a:rPr>
              <a:t> 102</a:t>
            </a:r>
            <a:endParaRPr lang="en-US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6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stuff to study…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1417639"/>
            <a:ext cx="5185873" cy="511379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Arial Black" panose="020B0A04020102020204" pitchFamily="34" charset="0"/>
              </a:rPr>
              <a:t>School supplies </a:t>
            </a:r>
            <a:r>
              <a:rPr lang="en-US" b="1" dirty="0" err="1" smtClean="0">
                <a:latin typeface="Arial Black" panose="020B0A04020102020204" pitchFamily="34" charset="0"/>
              </a:rPr>
              <a:t>pg</a:t>
            </a:r>
            <a:r>
              <a:rPr lang="en-US" b="1" dirty="0" smtClean="0">
                <a:latin typeface="Arial Black" panose="020B0A04020102020204" pitchFamily="34" charset="0"/>
              </a:rPr>
              <a:t> 120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rial Black" panose="020B0A04020102020204" pitchFamily="34" charset="0"/>
              </a:rPr>
              <a:t>Classes </a:t>
            </a:r>
            <a:r>
              <a:rPr lang="en-US" b="1" dirty="0" err="1" smtClean="0">
                <a:latin typeface="Arial Black" panose="020B0A04020102020204" pitchFamily="34" charset="0"/>
              </a:rPr>
              <a:t>pg</a:t>
            </a:r>
            <a:r>
              <a:rPr lang="en-US" b="1" dirty="0" smtClean="0">
                <a:latin typeface="Arial Black" panose="020B0A04020102020204" pitchFamily="34" charset="0"/>
              </a:rPr>
              <a:t> 121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rial Black" panose="020B0A04020102020204" pitchFamily="34" charset="0"/>
              </a:rPr>
              <a:t>What you need/have for class </a:t>
            </a:r>
            <a:r>
              <a:rPr lang="en-US" b="1" dirty="0" err="1" smtClean="0">
                <a:latin typeface="Arial Black" panose="020B0A04020102020204" pitchFamily="34" charset="0"/>
              </a:rPr>
              <a:t>pg</a:t>
            </a:r>
            <a:r>
              <a:rPr lang="en-US" b="1" dirty="0" smtClean="0">
                <a:latin typeface="Arial Black" panose="020B0A04020102020204" pitchFamily="34" charset="0"/>
              </a:rPr>
              <a:t> 121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rial Black" panose="020B0A04020102020204" pitchFamily="34" charset="0"/>
              </a:rPr>
              <a:t>Asking / answering when you have classes </a:t>
            </a:r>
            <a:r>
              <a:rPr lang="en-US" b="1" dirty="0" err="1" smtClean="0">
                <a:latin typeface="Arial Black" panose="020B0A04020102020204" pitchFamily="34" charset="0"/>
              </a:rPr>
              <a:t>pg</a:t>
            </a:r>
            <a:r>
              <a:rPr lang="en-US" b="1" dirty="0" smtClean="0">
                <a:latin typeface="Arial Black" panose="020B0A04020102020204" pitchFamily="34" charset="0"/>
              </a:rPr>
              <a:t> 122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rial Black" panose="020B0A04020102020204" pitchFamily="34" charset="0"/>
              </a:rPr>
              <a:t>Indefinite articles / </a:t>
            </a:r>
            <a:r>
              <a:rPr lang="en-US" b="1" dirty="0" err="1" smtClean="0">
                <a:latin typeface="Arial Black" panose="020B0A04020102020204" pitchFamily="34" charset="0"/>
              </a:rPr>
              <a:t>cuántos</a:t>
            </a:r>
            <a:r>
              <a:rPr lang="en-US" b="1" dirty="0" smtClean="0">
                <a:latin typeface="Arial Black" panose="020B0A04020102020204" pitchFamily="34" charset="0"/>
              </a:rPr>
              <a:t>, mucho, </a:t>
            </a:r>
            <a:r>
              <a:rPr lang="en-US" b="1" dirty="0" err="1" smtClean="0">
                <a:latin typeface="Arial Black" panose="020B0A04020102020204" pitchFamily="34" charset="0"/>
              </a:rPr>
              <a:t>poco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</a:rPr>
              <a:t>pg</a:t>
            </a:r>
            <a:r>
              <a:rPr lang="en-US" b="1" dirty="0" smtClean="0">
                <a:latin typeface="Arial Black" panose="020B0A04020102020204" pitchFamily="34" charset="0"/>
              </a:rPr>
              <a:t> 125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rial Black" panose="020B0A04020102020204" pitchFamily="34" charset="0"/>
              </a:rPr>
              <a:t>TENER conjugations and </a:t>
            </a:r>
            <a:r>
              <a:rPr lang="en-US" b="1" dirty="0" err="1" smtClean="0">
                <a:latin typeface="Arial Black" panose="020B0A04020102020204" pitchFamily="34" charset="0"/>
              </a:rPr>
              <a:t>tener</a:t>
            </a:r>
            <a:r>
              <a:rPr lang="en-US" b="1" dirty="0" smtClean="0">
                <a:latin typeface="Arial Black" panose="020B0A04020102020204" pitchFamily="34" charset="0"/>
              </a:rPr>
              <a:t> idioms </a:t>
            </a:r>
            <a:r>
              <a:rPr lang="en-US" b="1" dirty="0" err="1" smtClean="0">
                <a:latin typeface="Arial Black" panose="020B0A04020102020204" pitchFamily="34" charset="0"/>
              </a:rPr>
              <a:t>pg</a:t>
            </a:r>
            <a:r>
              <a:rPr lang="en-US" b="1" dirty="0" smtClean="0">
                <a:latin typeface="Arial Black" panose="020B0A04020102020204" pitchFamily="34" charset="0"/>
              </a:rPr>
              <a:t> 126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1417638"/>
            <a:ext cx="5194583" cy="511379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>
                <a:latin typeface="Arial Black" panose="020B0A04020102020204" pitchFamily="34" charset="0"/>
              </a:rPr>
              <a:t>Venir</a:t>
            </a:r>
            <a:r>
              <a:rPr lang="en-US" dirty="0" smtClean="0">
                <a:latin typeface="Arial Black" panose="020B0A04020102020204" pitchFamily="34" charset="0"/>
              </a:rPr>
              <a:t> + a + time </a:t>
            </a:r>
            <a:r>
              <a:rPr lang="en-US" dirty="0" err="1" smtClean="0">
                <a:latin typeface="Arial Black" panose="020B0A04020102020204" pitchFamily="34" charset="0"/>
              </a:rPr>
              <a:t>pg</a:t>
            </a:r>
            <a:r>
              <a:rPr lang="en-US" dirty="0" smtClean="0">
                <a:latin typeface="Arial Black" panose="020B0A04020102020204" pitchFamily="34" charset="0"/>
              </a:rPr>
              <a:t> 128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 Black" panose="020B0A04020102020204" pitchFamily="34" charset="0"/>
              </a:rPr>
              <a:t>Plans / more places </a:t>
            </a:r>
            <a:r>
              <a:rPr lang="en-US" dirty="0" err="1" smtClean="0">
                <a:latin typeface="Arial Black" panose="020B0A04020102020204" pitchFamily="34" charset="0"/>
              </a:rPr>
              <a:t>pg</a:t>
            </a:r>
            <a:r>
              <a:rPr lang="en-US" dirty="0" smtClean="0">
                <a:latin typeface="Arial Black" panose="020B0A04020102020204" pitchFamily="34" charset="0"/>
              </a:rPr>
              <a:t> 132-133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 Black" panose="020B0A04020102020204" pitchFamily="34" charset="0"/>
              </a:rPr>
              <a:t>Future plans / </a:t>
            </a:r>
            <a:r>
              <a:rPr lang="en-US" dirty="0" err="1" smtClean="0">
                <a:latin typeface="Arial Black" panose="020B0A04020102020204" pitchFamily="34" charset="0"/>
              </a:rPr>
              <a:t>Más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vocabulario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pg</a:t>
            </a:r>
            <a:r>
              <a:rPr lang="en-US" dirty="0" smtClean="0">
                <a:latin typeface="Arial Black" panose="020B0A04020102020204" pitchFamily="34" charset="0"/>
              </a:rPr>
              <a:t> 132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 Black" panose="020B0A04020102020204" pitchFamily="34" charset="0"/>
              </a:rPr>
              <a:t>Asking / answering about plans </a:t>
            </a:r>
            <a:r>
              <a:rPr lang="en-US" dirty="0" err="1" smtClean="0">
                <a:latin typeface="Arial Black" panose="020B0A04020102020204" pitchFamily="34" charset="0"/>
              </a:rPr>
              <a:t>pg</a:t>
            </a:r>
            <a:r>
              <a:rPr lang="en-US" dirty="0" smtClean="0">
                <a:latin typeface="Arial Black" panose="020B0A04020102020204" pitchFamily="34" charset="0"/>
              </a:rPr>
              <a:t> 133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 Black" panose="020B0A04020102020204" pitchFamily="34" charset="0"/>
              </a:rPr>
              <a:t>IR with infinitives (going to + verb) </a:t>
            </a:r>
            <a:r>
              <a:rPr lang="en-US" dirty="0" err="1" smtClean="0">
                <a:latin typeface="Arial Black" panose="020B0A04020102020204" pitchFamily="34" charset="0"/>
              </a:rPr>
              <a:t>pg</a:t>
            </a:r>
            <a:r>
              <a:rPr lang="en-US" dirty="0" smtClean="0">
                <a:latin typeface="Arial Black" panose="020B0A04020102020204" pitchFamily="34" charset="0"/>
              </a:rPr>
              <a:t> 126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 Black" panose="020B0A04020102020204" pitchFamily="34" charset="0"/>
              </a:rPr>
              <a:t>ER and IR verbs and conjugations </a:t>
            </a:r>
            <a:r>
              <a:rPr lang="en-US" dirty="0" err="1" smtClean="0">
                <a:latin typeface="Arial Black" panose="020B0A04020102020204" pitchFamily="34" charset="0"/>
              </a:rPr>
              <a:t>pg</a:t>
            </a:r>
            <a:r>
              <a:rPr lang="en-US" dirty="0" smtClean="0">
                <a:latin typeface="Arial Black" panose="020B0A04020102020204" pitchFamily="34" charset="0"/>
              </a:rPr>
              <a:t> 138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087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more things…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427648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Arial Black" panose="020B0A04020102020204" pitchFamily="34" charset="0"/>
              </a:rPr>
              <a:t>Irregular YO verbs </a:t>
            </a:r>
            <a:r>
              <a:rPr lang="en-US" dirty="0" err="1" smtClean="0">
                <a:latin typeface="Arial Black" panose="020B0A04020102020204" pitchFamily="34" charset="0"/>
              </a:rPr>
              <a:t>pg</a:t>
            </a:r>
            <a:r>
              <a:rPr lang="en-US" dirty="0" smtClean="0">
                <a:latin typeface="Arial Black" panose="020B0A04020102020204" pitchFamily="34" charset="0"/>
              </a:rPr>
              <a:t> 140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 Black" panose="020B0A04020102020204" pitchFamily="34" charset="0"/>
              </a:rPr>
              <a:t>Family members </a:t>
            </a:r>
            <a:r>
              <a:rPr lang="en-US" dirty="0" err="1" smtClean="0">
                <a:latin typeface="Arial Black" panose="020B0A04020102020204" pitchFamily="34" charset="0"/>
              </a:rPr>
              <a:t>pg</a:t>
            </a:r>
            <a:r>
              <a:rPr lang="en-US" dirty="0" smtClean="0">
                <a:latin typeface="Arial Black" panose="020B0A04020102020204" pitchFamily="34" charset="0"/>
              </a:rPr>
              <a:t> 158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 Black" panose="020B0A04020102020204" pitchFamily="34" charset="0"/>
              </a:rPr>
              <a:t>Descriptions / </a:t>
            </a:r>
            <a:r>
              <a:rPr lang="en-US" dirty="0" err="1" smtClean="0">
                <a:latin typeface="Arial Black" panose="020B0A04020102020204" pitchFamily="34" charset="0"/>
              </a:rPr>
              <a:t>Más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vocabulario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pg</a:t>
            </a:r>
            <a:r>
              <a:rPr lang="en-US" dirty="0" smtClean="0">
                <a:latin typeface="Arial Black" panose="020B0A04020102020204" pitchFamily="34" charset="0"/>
              </a:rPr>
              <a:t> 159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 Black" panose="020B0A04020102020204" pitchFamily="34" charset="0"/>
              </a:rPr>
              <a:t>Possessive adjectives </a:t>
            </a:r>
            <a:r>
              <a:rPr lang="en-US" dirty="0" err="1" smtClean="0">
                <a:latin typeface="Arial Black" panose="020B0A04020102020204" pitchFamily="34" charset="0"/>
              </a:rPr>
              <a:t>pg</a:t>
            </a:r>
            <a:r>
              <a:rPr lang="en-US" dirty="0" smtClean="0">
                <a:latin typeface="Arial Black" panose="020B0A04020102020204" pitchFamily="34" charset="0"/>
              </a:rPr>
              <a:t> 162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 Black" panose="020B0A04020102020204" pitchFamily="34" charset="0"/>
              </a:rPr>
              <a:t>Stem-changing verbs O-UE </a:t>
            </a:r>
            <a:r>
              <a:rPr lang="en-US" dirty="0" err="1" smtClean="0">
                <a:latin typeface="Arial Black" panose="020B0A04020102020204" pitchFamily="34" charset="0"/>
              </a:rPr>
              <a:t>pg</a:t>
            </a:r>
            <a:r>
              <a:rPr lang="en-US" dirty="0" smtClean="0">
                <a:latin typeface="Arial Black" panose="020B0A04020102020204" pitchFamily="34" charset="0"/>
              </a:rPr>
              <a:t> 164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 Black" panose="020B0A04020102020204" pitchFamily="34" charset="0"/>
              </a:rPr>
              <a:t>Stem-changing verbs E-IE </a:t>
            </a:r>
            <a:r>
              <a:rPr lang="en-US" dirty="0" err="1" smtClean="0">
                <a:latin typeface="Arial Black" panose="020B0A04020102020204" pitchFamily="34" charset="0"/>
              </a:rPr>
              <a:t>pg</a:t>
            </a:r>
            <a:r>
              <a:rPr lang="en-US" dirty="0" smtClean="0">
                <a:latin typeface="Arial Black" panose="020B0A04020102020204" pitchFamily="34" charset="0"/>
              </a:rPr>
              <a:t> 167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427648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Arial Black" panose="020B0A04020102020204" pitchFamily="34" charset="0"/>
              </a:rPr>
              <a:t>House / chore vocab </a:t>
            </a:r>
            <a:r>
              <a:rPr lang="en-US" dirty="0" err="1" smtClean="0">
                <a:latin typeface="Arial Black" panose="020B0A04020102020204" pitchFamily="34" charset="0"/>
              </a:rPr>
              <a:t>pg</a:t>
            </a:r>
            <a:r>
              <a:rPr lang="en-US" dirty="0" smtClean="0">
                <a:latin typeface="Arial Black" panose="020B0A04020102020204" pitchFamily="34" charset="0"/>
              </a:rPr>
              <a:t> 170-1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 Black" panose="020B0A04020102020204" pitchFamily="34" charset="0"/>
              </a:rPr>
              <a:t>ESTAR + propositions </a:t>
            </a:r>
            <a:r>
              <a:rPr lang="en-US" dirty="0" err="1" smtClean="0">
                <a:latin typeface="Arial Black" panose="020B0A04020102020204" pitchFamily="34" charset="0"/>
              </a:rPr>
              <a:t>pg</a:t>
            </a:r>
            <a:r>
              <a:rPr lang="en-US" dirty="0" smtClean="0">
                <a:latin typeface="Arial Black" panose="020B0A04020102020204" pitchFamily="34" charset="0"/>
              </a:rPr>
              <a:t> 174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 Black" panose="020B0A04020102020204" pitchFamily="34" charset="0"/>
              </a:rPr>
              <a:t>Will cover chapters 3, 4, 5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 Black" panose="020B0A04020102020204" pitchFamily="34" charset="0"/>
              </a:rPr>
              <a:t>Look over </a:t>
            </a:r>
            <a:r>
              <a:rPr lang="en-US" dirty="0" err="1" smtClean="0">
                <a:latin typeface="Arial Black" panose="020B0A04020102020204" pitchFamily="34" charset="0"/>
              </a:rPr>
              <a:t>pgs</a:t>
            </a:r>
            <a:r>
              <a:rPr lang="en-US" dirty="0" smtClean="0">
                <a:latin typeface="Arial Black" panose="020B0A04020102020204" pitchFamily="34" charset="0"/>
              </a:rPr>
              <a:t> 111, 149, and 187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5194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277</TotalTime>
  <Words>241</Words>
  <Application>Microsoft Office PowerPoint</Application>
  <PresentationFormat>Widescreen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Black</vt:lpstr>
      <vt:lpstr>Calibri</vt:lpstr>
      <vt:lpstr>Century Gothic</vt:lpstr>
      <vt:lpstr>Wingdings</vt:lpstr>
      <vt:lpstr>Wingdings 2</vt:lpstr>
      <vt:lpstr>Quotable</vt:lpstr>
      <vt:lpstr>2nd Semester FINAL OBJECTIVES 2014-15</vt:lpstr>
      <vt:lpstr>To Study…</vt:lpstr>
      <vt:lpstr>More stuff to study…</vt:lpstr>
      <vt:lpstr>A few more things…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Semester FINAL OBJECTIVES 2014-15</dc:title>
  <dc:creator>Amanda Ford</dc:creator>
  <cp:lastModifiedBy>Amanda Ford</cp:lastModifiedBy>
  <cp:revision>5</cp:revision>
  <cp:lastPrinted>2015-05-22T15:57:58Z</cp:lastPrinted>
  <dcterms:created xsi:type="dcterms:W3CDTF">2015-05-22T14:08:55Z</dcterms:created>
  <dcterms:modified xsi:type="dcterms:W3CDTF">2015-05-22T18:46:47Z</dcterms:modified>
</cp:coreProperties>
</file>