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59" r:id="rId5"/>
    <p:sldId id="260" r:id="rId6"/>
    <p:sldId id="264" r:id="rId7"/>
    <p:sldId id="285" r:id="rId8"/>
    <p:sldId id="262" r:id="rId9"/>
    <p:sldId id="265" r:id="rId10"/>
    <p:sldId id="267" r:id="rId11"/>
    <p:sldId id="269" r:id="rId12"/>
    <p:sldId id="257" r:id="rId13"/>
    <p:sldId id="270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6A36-42DC-4F64-ACB8-AFABD70B9E2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17EB-6303-4894-A700-3FBD6047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6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6A36-42DC-4F64-ACB8-AFABD70B9E2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17EB-6303-4894-A700-3FBD6047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7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6A36-42DC-4F64-ACB8-AFABD70B9E2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17EB-6303-4894-A700-3FBD6047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1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6A36-42DC-4F64-ACB8-AFABD70B9E2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17EB-6303-4894-A700-3FBD6047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0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6A36-42DC-4F64-ACB8-AFABD70B9E2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17EB-6303-4894-A700-3FBD6047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7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6A36-42DC-4F64-ACB8-AFABD70B9E2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17EB-6303-4894-A700-3FBD6047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6A36-42DC-4F64-ACB8-AFABD70B9E2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17EB-6303-4894-A700-3FBD6047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6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6A36-42DC-4F64-ACB8-AFABD70B9E2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17EB-6303-4894-A700-3FBD6047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6A36-42DC-4F64-ACB8-AFABD70B9E2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17EB-6303-4894-A700-3FBD6047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1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6A36-42DC-4F64-ACB8-AFABD70B9E2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17EB-6303-4894-A700-3FBD6047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9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6A36-42DC-4F64-ACB8-AFABD70B9E2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F17EB-6303-4894-A700-3FBD6047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0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06A36-42DC-4F64-ACB8-AFABD70B9E21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F17EB-6303-4894-A700-3FBD6047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4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raficos.lainformacion.com/arte-cultura-y-espectaculos/toros/recorrido-de-los-encierros-de-san-fermin_wWUSYkChUW0AvSsyeHKf86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Festival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de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San </a:t>
            </a:r>
            <a:r>
              <a:rPr lang="en-US" dirty="0" err="1" smtClean="0">
                <a:solidFill>
                  <a:srgbClr val="FFFFFF"/>
                </a:solidFill>
              </a:rPr>
              <a:t>Fermín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62349"/>
            <a:ext cx="9144000" cy="1655762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Español</a:t>
            </a:r>
            <a:r>
              <a:rPr lang="en-US" dirty="0" smtClean="0">
                <a:solidFill>
                  <a:srgbClr val="FFFFFF"/>
                </a:solidFill>
              </a:rPr>
              <a:t> III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8" y="3721120"/>
            <a:ext cx="4347928" cy="2893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413" y="271891"/>
            <a:ext cx="38100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09" y="170290"/>
            <a:ext cx="4197409" cy="2793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850" y="4061550"/>
            <a:ext cx="5621291" cy="264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1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02" y="92609"/>
            <a:ext cx="11985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</a:t>
            </a:r>
            <a:r>
              <a:rPr lang="en-US" sz="2400" dirty="0" smtClean="0">
                <a:solidFill>
                  <a:schemeClr val="bg1"/>
                </a:solidFill>
              </a:rPr>
              <a:t>he tradition of the Running of the Bulls (</a:t>
            </a:r>
            <a:r>
              <a:rPr lang="en-US" sz="2400" b="1" dirty="0" smtClean="0">
                <a:solidFill>
                  <a:srgbClr val="FF0000"/>
                </a:solidFill>
              </a:rPr>
              <a:t>el </a:t>
            </a:r>
            <a:r>
              <a:rPr lang="en-US" sz="2400" b="1" dirty="0" err="1" smtClean="0">
                <a:solidFill>
                  <a:srgbClr val="FF0000"/>
                </a:solidFill>
              </a:rPr>
              <a:t>encierro</a:t>
            </a:r>
            <a:r>
              <a:rPr lang="en-US" sz="2400" dirty="0" smtClean="0">
                <a:solidFill>
                  <a:schemeClr val="bg1"/>
                </a:solidFill>
              </a:rPr>
              <a:t>) came from the difficult task of transporting bulls from the pens to the bullring.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The bulls were simple led along the town streets to the bullring.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Some risk-takers found in amusing to run in front of the bulls.  So, the tradition began.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Became internationally-known through Ernest Hemingway’s book “The Sun Also Rises” which told about the bull-running festival in Pamplona.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07" y="3560386"/>
            <a:ext cx="2027378" cy="3193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751" y="4570517"/>
            <a:ext cx="3898900" cy="208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103" y="4304580"/>
            <a:ext cx="36449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0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88" y="100529"/>
            <a:ext cx="11760410" cy="1325563"/>
          </a:xfrm>
        </p:spPr>
        <p:txBody>
          <a:bodyPr/>
          <a:lstStyle/>
          <a:p>
            <a:r>
              <a:rPr lang="en-US" b="1" dirty="0" smtClean="0">
                <a:latin typeface="Abadi MT Condensed Extra Bold"/>
                <a:cs typeface="Abadi MT Condensed Extra Bold"/>
              </a:rPr>
              <a:t>El </a:t>
            </a:r>
            <a:r>
              <a:rPr lang="en-US" b="1" dirty="0" err="1" smtClean="0">
                <a:latin typeface="Abadi MT Condensed Extra Bold"/>
                <a:cs typeface="Abadi MT Condensed Extra Bold"/>
              </a:rPr>
              <a:t>Encierro</a:t>
            </a:r>
            <a:r>
              <a:rPr lang="en-US" b="1" dirty="0" smtClean="0">
                <a:latin typeface="Abadi MT Condensed Extra Bold"/>
                <a:cs typeface="Abadi MT Condensed Extra Bold"/>
              </a:rPr>
              <a:t>: Running of the Bulls</a:t>
            </a:r>
            <a:endParaRPr lang="en-US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974" y="1614036"/>
            <a:ext cx="11747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 fighting bulls and 6 other steers</a:t>
            </a:r>
          </a:p>
          <a:p>
            <a:endParaRPr lang="en-US" sz="3200" dirty="0"/>
          </a:p>
          <a:p>
            <a:r>
              <a:rPr lang="en-US" sz="3200" dirty="0" smtClean="0"/>
              <a:t>Course is about ½ mile</a:t>
            </a:r>
          </a:p>
          <a:p>
            <a:endParaRPr lang="en-US" sz="3200" dirty="0"/>
          </a:p>
          <a:p>
            <a:r>
              <a:rPr lang="en-US" sz="3200" dirty="0" smtClean="0"/>
              <a:t>Through center of town from corral to Plaza de </a:t>
            </a:r>
            <a:r>
              <a:rPr lang="en-US" sz="3200" dirty="0" err="1" smtClean="0"/>
              <a:t>Toros</a:t>
            </a:r>
            <a:r>
              <a:rPr lang="en-US" sz="3200" dirty="0" smtClean="0"/>
              <a:t> (bullring)</a:t>
            </a:r>
          </a:p>
          <a:p>
            <a:endParaRPr lang="en-US" sz="3200" dirty="0"/>
          </a:p>
          <a:p>
            <a:r>
              <a:rPr lang="en-US" sz="3200" dirty="0" smtClean="0"/>
              <a:t>Course is heavily protected with barriers</a:t>
            </a:r>
          </a:p>
          <a:p>
            <a:endParaRPr lang="en-US" sz="3200" dirty="0"/>
          </a:p>
          <a:p>
            <a:r>
              <a:rPr lang="en-US" sz="3200" dirty="0" smtClean="0"/>
              <a:t>Security and ambulance staff on hand to be as safe as possible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808" y="130602"/>
            <a:ext cx="4714311" cy="313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0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13" t="15104" r="11563" b="36979"/>
          <a:stretch/>
        </p:blipFill>
        <p:spPr>
          <a:xfrm>
            <a:off x="203200" y="183243"/>
            <a:ext cx="11854484" cy="581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200" y="6277429"/>
            <a:ext cx="5927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hlinkClick r:id="rId3"/>
              </a:rPr>
              <a:t>Interactive Route Map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543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31" y="140219"/>
            <a:ext cx="10515600" cy="5477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FIREWORKS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1401"/>
            <a:ext cx="12091130" cy="6196599"/>
          </a:xfrm>
        </p:spPr>
        <p:txBody>
          <a:bodyPr>
            <a:noAutofit/>
          </a:bodyPr>
          <a:lstStyle/>
          <a:p>
            <a:r>
              <a:rPr lang="en-US" sz="3600" dirty="0"/>
              <a:t>F</a:t>
            </a:r>
            <a:r>
              <a:rPr lang="en-US" sz="3600" dirty="0" smtClean="0"/>
              <a:t>irst firework goes off at 8:00 am: signals that the pen has been opened.</a:t>
            </a:r>
          </a:p>
          <a:p>
            <a:r>
              <a:rPr lang="en-US" sz="3600" dirty="0"/>
              <a:t>S</a:t>
            </a:r>
            <a:r>
              <a:rPr lang="en-US" sz="3600" dirty="0" smtClean="0"/>
              <a:t>econd firework: signals that all bulls are now out of the corral.</a:t>
            </a:r>
          </a:p>
          <a:p>
            <a:r>
              <a:rPr lang="en-US" sz="3600" dirty="0" smtClean="0"/>
              <a:t>Third firework: signals that all bulls have entered the bullring.</a:t>
            </a:r>
          </a:p>
          <a:p>
            <a:r>
              <a:rPr lang="en-US" sz="3600" dirty="0"/>
              <a:t>F</a:t>
            </a:r>
            <a:r>
              <a:rPr lang="en-US" sz="3600" dirty="0" smtClean="0"/>
              <a:t>inal firework: signals that all bulls are in the pen at the bullring.</a:t>
            </a:r>
          </a:p>
          <a:p>
            <a:r>
              <a:rPr lang="en-US" sz="3600" dirty="0" smtClean="0"/>
              <a:t>This signifies the end of the </a:t>
            </a:r>
            <a:r>
              <a:rPr lang="en-US" sz="3600" dirty="0" err="1" smtClean="0"/>
              <a:t>bullrun</a:t>
            </a:r>
            <a:r>
              <a:rPr lang="en-US" sz="3600" dirty="0" smtClean="0"/>
              <a:t> for that day.</a:t>
            </a:r>
          </a:p>
          <a:p>
            <a:r>
              <a:rPr lang="en-US" sz="3600" dirty="0" smtClean="0"/>
              <a:t>Usually only lasts 2-3 minutes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452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31" y="140218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How dangerous is it?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888" y="1283288"/>
            <a:ext cx="11707497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FFFF"/>
                </a:solidFill>
              </a:rPr>
              <a:t>Since 1900, there have been 15 deaths and 200 seriously injured by bulls’ horns.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FFFF"/>
                </a:solidFill>
              </a:rPr>
              <a:t>Rarely an injury-free </a:t>
            </a:r>
            <a:r>
              <a:rPr lang="en-US" sz="3200" dirty="0" err="1" smtClean="0">
                <a:solidFill>
                  <a:srgbClr val="FFFFFF"/>
                </a:solidFill>
              </a:rPr>
              <a:t>encierro</a:t>
            </a:r>
            <a:endParaRPr lang="en-US" sz="3200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FFFF"/>
                </a:solidFill>
              </a:rPr>
              <a:t>Majority of injuries are caused by the runners themselves, running into each other or tripping and concussions</a:t>
            </a:r>
          </a:p>
        </p:txBody>
      </p:sp>
    </p:spTree>
    <p:extLst>
      <p:ext uri="{BB962C8B-B14F-4D97-AF65-F5344CB8AC3E}">
        <p14:creationId xmlns:p14="http://schemas.microsoft.com/office/powerpoint/2010/main" val="153902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77" y="381453"/>
            <a:ext cx="5950719" cy="6332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5657" y="145528"/>
            <a:ext cx="5556100" cy="7294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In Pamplona, Spain</a:t>
            </a:r>
          </a:p>
          <a:p>
            <a:endParaRPr lang="en-US" sz="4800" dirty="0"/>
          </a:p>
          <a:p>
            <a:r>
              <a:rPr lang="en-US" sz="4800" dirty="0" smtClean="0"/>
              <a:t>July 7-14 every year</a:t>
            </a:r>
          </a:p>
          <a:p>
            <a:endParaRPr lang="en-US" sz="4800" dirty="0"/>
          </a:p>
          <a:p>
            <a:r>
              <a:rPr lang="en-US" sz="4800" dirty="0" smtClean="0"/>
              <a:t>7-day long party full of bull-running, music, and dancing</a:t>
            </a:r>
          </a:p>
          <a:p>
            <a:endParaRPr lang="en-US" sz="4800" dirty="0"/>
          </a:p>
          <a:p>
            <a:r>
              <a:rPr lang="en-US" sz="4800" dirty="0" smtClean="0"/>
              <a:t>Started in 1591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700"/>
            <a:ext cx="2463800" cy="328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24100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2531" y="264595"/>
            <a:ext cx="933954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Originally a religious festival to celebrate the patron saint of Navarra, Saint </a:t>
            </a:r>
            <a:r>
              <a:rPr lang="en-US" sz="3200" dirty="0" err="1" smtClean="0"/>
              <a:t>Fermin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The tradition of the Running of the Bulls has gained international recognition</a:t>
            </a:r>
          </a:p>
          <a:p>
            <a:endParaRPr lang="en-US" sz="3200" dirty="0"/>
          </a:p>
          <a:p>
            <a:r>
              <a:rPr lang="en-US" sz="3200" dirty="0" smtClean="0"/>
              <a:t>Now more than a local religious celebration</a:t>
            </a:r>
          </a:p>
          <a:p>
            <a:endParaRPr lang="en-US" sz="3200" dirty="0"/>
          </a:p>
          <a:p>
            <a:r>
              <a:rPr lang="en-US" sz="3200" dirty="0" smtClean="0"/>
              <a:t>Now over 200,000 visitors come to Pamplona for the fiesta</a:t>
            </a:r>
          </a:p>
          <a:p>
            <a:endParaRPr lang="en-US" sz="3200" dirty="0"/>
          </a:p>
          <a:p>
            <a:r>
              <a:rPr lang="en-US" sz="3200" dirty="0" smtClean="0"/>
              <a:t>Bringing in over $30 million to Pamplona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095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9" y="277587"/>
            <a:ext cx="8251759" cy="46209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879" y="5081592"/>
            <a:ext cx="11677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On July 6 is the </a:t>
            </a:r>
            <a:r>
              <a:rPr lang="en-US" sz="4000" dirty="0" err="1" smtClean="0"/>
              <a:t>chupinazo</a:t>
            </a:r>
            <a:r>
              <a:rPr lang="en-US" sz="4000" dirty="0" smtClean="0"/>
              <a:t> (firing of a rocket from balcony of town hall at noon to kick off festival).</a:t>
            </a:r>
          </a:p>
        </p:txBody>
      </p:sp>
    </p:spTree>
    <p:extLst>
      <p:ext uri="{BB962C8B-B14F-4D97-AF65-F5344CB8AC3E}">
        <p14:creationId xmlns:p14="http://schemas.microsoft.com/office/powerpoint/2010/main" val="191037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hupinazo san ferm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9" y="285698"/>
            <a:ext cx="5712097" cy="3753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302078"/>
            <a:ext cx="5791880" cy="37366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7919" y="4338936"/>
            <a:ext cx="11577638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The plaza surrounding Town Hall is full of </a:t>
            </a:r>
            <a:r>
              <a:rPr lang="en-US" sz="4000" dirty="0" err="1" smtClean="0">
                <a:solidFill>
                  <a:schemeClr val="bg1"/>
                </a:solidFill>
              </a:rPr>
              <a:t>revellers</a:t>
            </a:r>
            <a:r>
              <a:rPr lang="en-US" sz="4000" dirty="0" smtClean="0">
                <a:solidFill>
                  <a:schemeClr val="bg1"/>
                </a:solidFill>
              </a:rPr>
              <a:t> holding up red </a:t>
            </a:r>
            <a:r>
              <a:rPr lang="en-US" sz="4000" dirty="0" err="1" smtClean="0">
                <a:solidFill>
                  <a:schemeClr val="bg1"/>
                </a:solidFill>
              </a:rPr>
              <a:t>hankerchiefs</a:t>
            </a:r>
            <a:r>
              <a:rPr lang="en-US" sz="4000" dirty="0" smtClean="0">
                <a:solidFill>
                  <a:schemeClr val="bg1"/>
                </a:solidFill>
              </a:rPr>
              <a:t> in the air and shout “¡Viva San </a:t>
            </a:r>
            <a:r>
              <a:rPr lang="en-US" sz="4000" dirty="0" err="1" smtClean="0">
                <a:solidFill>
                  <a:schemeClr val="bg1"/>
                </a:solidFill>
              </a:rPr>
              <a:t>Fermín</a:t>
            </a:r>
            <a:r>
              <a:rPr lang="en-US" sz="4000" dirty="0" smtClean="0">
                <a:solidFill>
                  <a:schemeClr val="bg1"/>
                </a:solidFill>
              </a:rPr>
              <a:t>!  ¡Gora San </a:t>
            </a:r>
            <a:r>
              <a:rPr lang="en-US" sz="4000" dirty="0" err="1" smtClean="0">
                <a:solidFill>
                  <a:schemeClr val="bg1"/>
                </a:solidFill>
              </a:rPr>
              <a:t>Fermín</a:t>
            </a:r>
            <a:r>
              <a:rPr lang="en-US" sz="4000" dirty="0" smtClean="0">
                <a:solidFill>
                  <a:schemeClr val="bg1"/>
                </a:solidFill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18244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03" y="198447"/>
            <a:ext cx="11773639" cy="1492242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Calimocho</a:t>
            </a:r>
            <a:r>
              <a:rPr lang="en-US" dirty="0" smtClean="0">
                <a:solidFill>
                  <a:srgbClr val="FF0000"/>
                </a:solidFill>
              </a:rPr>
              <a:t>: traditional drink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red wine and Coke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32" y="1800190"/>
            <a:ext cx="9740920" cy="4007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036" y="539166"/>
            <a:ext cx="3912717" cy="60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6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036" y="633333"/>
            <a:ext cx="8594374" cy="571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72" y="189326"/>
            <a:ext cx="3373569" cy="22449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448" y="1230372"/>
            <a:ext cx="3020283" cy="2262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504" y="3982171"/>
            <a:ext cx="4046614" cy="2692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7632" y="119068"/>
            <a:ext cx="5437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Street cleaners collect over </a:t>
            </a:r>
            <a:r>
              <a:rPr lang="en-US" sz="3200" b="1" dirty="0" smtClean="0">
                <a:solidFill>
                  <a:srgbClr val="FF0000"/>
                </a:solidFill>
              </a:rPr>
              <a:t>66,000 pounds </a:t>
            </a:r>
            <a:r>
              <a:rPr lang="en-US" sz="3200" dirty="0" smtClean="0">
                <a:solidFill>
                  <a:srgbClr val="FF0000"/>
                </a:solidFill>
              </a:rPr>
              <a:t>of glass from the square after the firing of the rocket.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516" y="2698880"/>
            <a:ext cx="40347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During the whole festival, over </a:t>
            </a:r>
            <a:r>
              <a:rPr lang="en-US" sz="3200" b="1" dirty="0" smtClean="0">
                <a:solidFill>
                  <a:srgbClr val="FF0000"/>
                </a:solidFill>
              </a:rPr>
              <a:t>1,000 TONS</a:t>
            </a:r>
            <a:r>
              <a:rPr lang="en-US" sz="3200" dirty="0" smtClean="0">
                <a:solidFill>
                  <a:srgbClr val="FF0000"/>
                </a:solidFill>
              </a:rPr>
              <a:t> of trash are picked up.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135" y="3802681"/>
            <a:ext cx="3827626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304" y="635031"/>
            <a:ext cx="7752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Traditional outfit of festival-goers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88" y="188304"/>
            <a:ext cx="2552700" cy="3187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759" y="2924240"/>
            <a:ext cx="2197100" cy="370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459" y="1813435"/>
            <a:ext cx="32893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5980" y="1399074"/>
            <a:ext cx="3594100" cy="226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930" y="3981534"/>
            <a:ext cx="3403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4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418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Abadi MT Condensed Extra Bold</vt:lpstr>
      <vt:lpstr>Arial</vt:lpstr>
      <vt:lpstr>Calibri</vt:lpstr>
      <vt:lpstr>Calibri Light</vt:lpstr>
      <vt:lpstr>Office Theme</vt:lpstr>
      <vt:lpstr>Festival de San Fermín</vt:lpstr>
      <vt:lpstr>PowerPoint Presentation</vt:lpstr>
      <vt:lpstr>PowerPoint Presentation</vt:lpstr>
      <vt:lpstr>PowerPoint Presentation</vt:lpstr>
      <vt:lpstr>PowerPoint Presentation</vt:lpstr>
      <vt:lpstr>Calimocho: traditional drink red wine and Coke</vt:lpstr>
      <vt:lpstr>PowerPoint Presentation</vt:lpstr>
      <vt:lpstr>PowerPoint Presentation</vt:lpstr>
      <vt:lpstr>PowerPoint Presentation</vt:lpstr>
      <vt:lpstr>PowerPoint Presentation</vt:lpstr>
      <vt:lpstr>El Encierro: Running of the Bulls</vt:lpstr>
      <vt:lpstr>PowerPoint Presentation</vt:lpstr>
      <vt:lpstr>FIREWORKS</vt:lpstr>
      <vt:lpstr>How dangerous is it?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Ford</dc:creator>
  <cp:lastModifiedBy>Amanda Ford</cp:lastModifiedBy>
  <cp:revision>20</cp:revision>
  <dcterms:created xsi:type="dcterms:W3CDTF">2016-05-10T18:22:46Z</dcterms:created>
  <dcterms:modified xsi:type="dcterms:W3CDTF">2016-05-16T14:37:22Z</dcterms:modified>
</cp:coreProperties>
</file>