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6C068-FEDE-4F36-8C25-F67F56D1082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00E58-0FB7-476A-9E32-177F62159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9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00DD0-BE1D-456F-993B-46C9CF493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84EE3-1858-4233-A164-C40103BF1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37632-E46B-47E7-B47B-4812F48E7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17372-95CB-4592-B2C1-024547E56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BF876-4C4F-4F1D-A191-F74090D7F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9A82A-4413-4CAF-B515-C11877D83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80B34-F661-4A8A-BA45-5822BAA9C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757FB-E9CA-4330-9450-2AF048F1D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7D7C5-DEAE-4777-9FDF-5D6EAEA40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488BE-4515-401B-B08A-494496E65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192C-88A4-45A8-BD90-44C450FE1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8DAFD32-FBAF-4C51-8113-E3E30029C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ookman Old Style" pitchFamily="18" charset="0"/>
              </a:rPr>
              <a:t>Los Verbos Reflexivos</a:t>
            </a:r>
          </a:p>
        </p:txBody>
      </p:sp>
      <p:pic>
        <p:nvPicPr>
          <p:cNvPr id="2051" name="Picture 4" descr="MCj042806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810000"/>
            <a:ext cx="186690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Vestirse – to dress oneself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C" smtClean="0">
                <a:solidFill>
                  <a:srgbClr val="FF5050"/>
                </a:solidFill>
                <a:latin typeface="Book Antiqua" pitchFamily="18" charset="0"/>
              </a:rPr>
              <a:t>Yo </a:t>
            </a:r>
            <a:r>
              <a:rPr lang="es-EC" u="sng" smtClean="0">
                <a:solidFill>
                  <a:srgbClr val="FF5050"/>
                </a:solidFill>
                <a:latin typeface="Book Antiqua" pitchFamily="18" charset="0"/>
              </a:rPr>
              <a:t>me</a:t>
            </a:r>
            <a:r>
              <a:rPr lang="es-EC" smtClean="0">
                <a:solidFill>
                  <a:srgbClr val="FF5050"/>
                </a:solidFill>
                <a:latin typeface="Book Antiqua" pitchFamily="18" charset="0"/>
              </a:rPr>
              <a:t> visto antes de desayunar.</a:t>
            </a: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r>
              <a:rPr lang="en-US" smtClean="0"/>
              <a:t>I get dressed before eating breakfast.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609600" indent="-609600" eaLnBrk="1" hangingPunct="1"/>
            <a:r>
              <a:rPr lang="en-US" smtClean="0">
                <a:solidFill>
                  <a:srgbClr val="FF5050"/>
                </a:solidFill>
              </a:rPr>
              <a:t>Mary gets up at 7am (levantarse)</a:t>
            </a:r>
          </a:p>
          <a:p>
            <a:pPr marL="609600" indent="-609600" eaLnBrk="1" hangingPunct="1"/>
            <a:r>
              <a:rPr lang="es-EC" smtClean="0">
                <a:solidFill>
                  <a:srgbClr val="FF5050"/>
                </a:solidFill>
              </a:rPr>
              <a:t>Maria se levanta a las 7 de la mañana.</a:t>
            </a:r>
          </a:p>
          <a:p>
            <a:pPr marL="609600" indent="-609600" eaLnBrk="1" hangingPunct="1"/>
            <a:r>
              <a:rPr lang="en-US" smtClean="0">
                <a:solidFill>
                  <a:srgbClr val="6600CC"/>
                </a:solidFill>
              </a:rPr>
              <a:t>The cat washes itself every day. (lavarse)</a:t>
            </a:r>
          </a:p>
          <a:p>
            <a:pPr marL="609600" indent="-609600" eaLnBrk="1" hangingPunct="1"/>
            <a:r>
              <a:rPr lang="es-EC" smtClean="0">
                <a:solidFill>
                  <a:srgbClr val="6600CC"/>
                </a:solidFill>
              </a:rPr>
              <a:t>El gato se lava cada día. </a:t>
            </a:r>
          </a:p>
          <a:p>
            <a:pPr marL="609600" indent="-609600" eaLnBrk="1" hangingPunct="1"/>
            <a:r>
              <a:rPr lang="en-US" smtClean="0"/>
              <a:t>I get dressed at 7:30 (vestirse) (e-i)</a:t>
            </a:r>
          </a:p>
          <a:p>
            <a:pPr marL="609600" indent="-609600" eaLnBrk="1" hangingPunct="1"/>
            <a:r>
              <a:rPr lang="es-EC" smtClean="0"/>
              <a:t>Yo me visto a las siete y media. </a:t>
            </a:r>
          </a:p>
          <a:p>
            <a:pPr marL="609600" indent="-609600" eaLnBrk="1" hangingPunct="1"/>
            <a:r>
              <a:rPr lang="en-US" smtClean="0">
                <a:solidFill>
                  <a:srgbClr val="FF5050"/>
                </a:solidFill>
              </a:rPr>
              <a:t>Elena goes to bed at 8. </a:t>
            </a:r>
            <a:r>
              <a:rPr lang="en-US" sz="2400" smtClean="0">
                <a:solidFill>
                  <a:srgbClr val="FF5050"/>
                </a:solidFill>
              </a:rPr>
              <a:t>(acostarse) (o-ue)</a:t>
            </a:r>
          </a:p>
          <a:p>
            <a:pPr marL="609600" indent="-609600" eaLnBrk="1" hangingPunct="1"/>
            <a:r>
              <a:rPr lang="en-US" smtClean="0">
                <a:solidFill>
                  <a:srgbClr val="FF5050"/>
                </a:solidFill>
              </a:rPr>
              <a:t>Elena se acuesta a las ocho. </a:t>
            </a:r>
          </a:p>
          <a:p>
            <a:pPr marL="609600" indent="-609600" eaLnBrk="1" hangingPunct="1">
              <a:buFontTx/>
              <a:buNone/>
            </a:pPr>
            <a:endParaRPr lang="en-US" smtClean="0">
              <a:solidFill>
                <a:srgbClr val="FF5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Reflexive or Regular?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1.  She washes her hands. 			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2. He bathes the dog	 			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3.  They lift weights	. 			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4.  I set the table every Saturday.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5.  My mom puts on makeup every morning	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6.  She shaves her legs in the morning	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7.  He drinks juice for breakfast		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reflexive verb??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latin typeface="Candara" pitchFamily="34" charset="0"/>
              </a:rPr>
              <a:t>A reflexive verb is a verb that reflects back to the subject. 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accent2"/>
              </a:solidFill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andara" pitchFamily="34" charset="0"/>
              </a:rPr>
              <a:t>Example of a </a:t>
            </a:r>
            <a:r>
              <a:rPr lang="en-US" dirty="0" smtClean="0">
                <a:solidFill>
                  <a:srgbClr val="FF5050"/>
                </a:solidFill>
                <a:latin typeface="Candara" pitchFamily="34" charset="0"/>
              </a:rPr>
              <a:t>regular sentence</a:t>
            </a:r>
            <a:r>
              <a:rPr lang="en-US" dirty="0" smtClean="0">
                <a:latin typeface="Candara" pitchFamily="34" charset="0"/>
              </a:rPr>
              <a:t>:  </a:t>
            </a:r>
            <a:r>
              <a:rPr lang="en-US" i="1" u="sng" dirty="0" smtClean="0">
                <a:latin typeface="Candara" pitchFamily="34" charset="0"/>
              </a:rPr>
              <a:t>She reads books.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5050"/>
                </a:solidFill>
                <a:latin typeface="Candara" pitchFamily="34" charset="0"/>
              </a:rPr>
              <a:t>What does she read?  </a:t>
            </a:r>
            <a:r>
              <a:rPr lang="en-US" sz="2400" dirty="0" smtClean="0">
                <a:solidFill>
                  <a:srgbClr val="FF5050"/>
                </a:solidFill>
                <a:latin typeface="Candara" pitchFamily="34" charset="0"/>
                <a:sym typeface="Wingdings" pitchFamily="2" charset="2"/>
              </a:rPr>
              <a:t> Books</a:t>
            </a:r>
            <a:endParaRPr lang="en-US" sz="2400" dirty="0" smtClean="0">
              <a:solidFill>
                <a:srgbClr val="FF5050"/>
              </a:solidFill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andara" pitchFamily="34" charset="0"/>
              </a:rPr>
              <a:t>Example of a </a:t>
            </a:r>
            <a:r>
              <a:rPr lang="en-US" dirty="0" smtClean="0">
                <a:solidFill>
                  <a:srgbClr val="6600CC"/>
                </a:solidFill>
                <a:latin typeface="Candara" pitchFamily="34" charset="0"/>
              </a:rPr>
              <a:t>reflexive sentence</a:t>
            </a:r>
            <a:r>
              <a:rPr lang="en-US" dirty="0" smtClean="0">
                <a:latin typeface="Candara" pitchFamily="34" charset="0"/>
              </a:rPr>
              <a:t>:  </a:t>
            </a:r>
            <a:r>
              <a:rPr lang="en-US" i="1" u="sng" dirty="0" smtClean="0">
                <a:latin typeface="Candara" pitchFamily="34" charset="0"/>
              </a:rPr>
              <a:t>She dresses herself.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andara" pitchFamily="34" charset="0"/>
              </a:rPr>
              <a:t>-</a:t>
            </a:r>
            <a:r>
              <a:rPr lang="en-US" sz="2400" dirty="0" smtClean="0">
                <a:solidFill>
                  <a:srgbClr val="6600CC"/>
                </a:solidFill>
                <a:latin typeface="Candara" pitchFamily="34" charset="0"/>
              </a:rPr>
              <a:t>Who does she dress&gt; </a:t>
            </a:r>
            <a:r>
              <a:rPr lang="en-US" sz="2400" dirty="0" smtClean="0">
                <a:solidFill>
                  <a:srgbClr val="6600CC"/>
                </a:solidFill>
                <a:latin typeface="Candara" pitchFamily="34" charset="0"/>
                <a:sym typeface="Wingdings" pitchFamily="2" charset="2"/>
              </a:rPr>
              <a:t> herself</a:t>
            </a:r>
            <a:endParaRPr lang="en-US" sz="2400" dirty="0" smtClean="0">
              <a:solidFill>
                <a:srgbClr val="6600CC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Reflexive Pronouns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Bradley Hand ITC" pitchFamily="66" charset="0"/>
              </a:rPr>
              <a:t>You can tell a reflexive verb from regular verbs, because they include a “default” pronoun on the end of the infinitive.</a:t>
            </a:r>
            <a:r>
              <a:rPr lang="en-US" dirty="0" smtClean="0"/>
              <a:t>  </a:t>
            </a:r>
          </a:p>
          <a:p>
            <a:pPr lvl="1" eaLnBrk="1" hangingPunct="1"/>
            <a:r>
              <a:rPr lang="en-US" sz="2000" dirty="0" err="1" smtClean="0">
                <a:solidFill>
                  <a:srgbClr val="6600CC"/>
                </a:solidFill>
              </a:rPr>
              <a:t>Levantar</a:t>
            </a:r>
            <a:r>
              <a:rPr lang="en-US" sz="2000" u="sng" dirty="0" err="1" smtClean="0"/>
              <a:t>se</a:t>
            </a:r>
            <a:r>
              <a:rPr lang="en-US" sz="2000" u="sng" dirty="0" smtClean="0">
                <a:solidFill>
                  <a:srgbClr val="6600CC"/>
                </a:solidFill>
              </a:rPr>
              <a:t>   </a:t>
            </a:r>
            <a:r>
              <a:rPr lang="en-US" sz="2000" dirty="0" smtClean="0">
                <a:solidFill>
                  <a:srgbClr val="6600CC"/>
                </a:solidFill>
                <a:sym typeface="Wingdings" pitchFamily="2" charset="2"/>
              </a:rPr>
              <a:t> To get up</a:t>
            </a:r>
          </a:p>
          <a:p>
            <a:pPr lvl="1" eaLnBrk="1" hangingPunct="1"/>
            <a:r>
              <a:rPr lang="en-US" sz="2000" dirty="0" err="1" smtClean="0">
                <a:solidFill>
                  <a:srgbClr val="6600CC"/>
                </a:solidFill>
                <a:sym typeface="Wingdings" pitchFamily="2" charset="2"/>
              </a:rPr>
              <a:t>Vestir</a:t>
            </a:r>
            <a:r>
              <a:rPr lang="en-US" sz="2000" u="sng" dirty="0" err="1" smtClean="0">
                <a:sym typeface="Wingdings" pitchFamily="2" charset="2"/>
              </a:rPr>
              <a:t>se</a:t>
            </a:r>
            <a:r>
              <a:rPr lang="en-US" sz="2000" u="sng" dirty="0" smtClean="0"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6600CC"/>
                </a:solidFill>
                <a:sym typeface="Wingdings" pitchFamily="2" charset="2"/>
              </a:rPr>
              <a:t> To dress oneself</a:t>
            </a:r>
          </a:p>
          <a:p>
            <a:pPr lvl="1" eaLnBrk="1" hangingPunct="1"/>
            <a:endParaRPr lang="en-US" sz="2000" dirty="0" smtClean="0">
              <a:solidFill>
                <a:srgbClr val="6600CC"/>
              </a:solidFill>
              <a:sym typeface="Wingdings" pitchFamily="2" charset="2"/>
            </a:endParaRPr>
          </a:p>
          <a:p>
            <a:pPr lvl="1" eaLnBrk="1" hangingPunct="1">
              <a:buFontTx/>
              <a:buNone/>
            </a:pPr>
            <a:endParaRPr lang="en-US" sz="2000" dirty="0" smtClean="0">
              <a:solidFill>
                <a:srgbClr val="6600CC"/>
              </a:solidFill>
              <a:sym typeface="Wingdings" pitchFamily="2" charset="2"/>
            </a:endParaRPr>
          </a:p>
          <a:p>
            <a:pPr lvl="1" eaLnBrk="1" hangingPunct="1"/>
            <a:endParaRPr lang="en-US" sz="2000" dirty="0" smtClean="0">
              <a:solidFill>
                <a:srgbClr val="6600CC"/>
              </a:solidFill>
            </a:endParaRPr>
          </a:p>
          <a:p>
            <a:pPr lvl="1" eaLnBrk="1" hangingPunct="1"/>
            <a:endParaRPr lang="en-US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5050"/>
                </a:solidFill>
              </a:rPr>
              <a:t>All reflexive sentences, have to include a reflexive pronoun.  The pronoun must match the subject in person. </a:t>
            </a:r>
          </a:p>
          <a:p>
            <a:pPr eaLnBrk="1" hangingPunct="1"/>
            <a:endParaRPr lang="en-US" sz="2400" dirty="0" smtClean="0">
              <a:solidFill>
                <a:srgbClr val="FF5050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FF5050"/>
                </a:solidFill>
              </a:rPr>
              <a:t>ME		NOS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FF5050"/>
                </a:solidFill>
              </a:rPr>
              <a:t>TE		OS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FF5050"/>
                </a:solidFill>
              </a:rPr>
              <a:t>SE		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dirty="0" err="1" smtClean="0"/>
              <a:t>Levantarse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To get oneself up</a:t>
            </a:r>
          </a:p>
          <a:p>
            <a:pPr marL="609600" indent="-609600" eaLnBrk="1" hangingPunct="1">
              <a:buFontTx/>
              <a:buAutoNum type="arabicPeriod"/>
            </a:pPr>
            <a:endParaRPr lang="en-US" dirty="0" smtClean="0">
              <a:sym typeface="Wingdings" pitchFamily="2" charset="2"/>
            </a:endParaRPr>
          </a:p>
          <a:p>
            <a:pPr marL="990600" lvl="1" indent="-533400" eaLnBrk="1" hangingPunct="1">
              <a:buFontTx/>
              <a:buChar char="o"/>
            </a:pPr>
            <a:r>
              <a:rPr lang="en-US" dirty="0" err="1" smtClean="0">
                <a:solidFill>
                  <a:srgbClr val="FF5050"/>
                </a:solidFill>
                <a:sym typeface="Wingdings" pitchFamily="2" charset="2"/>
              </a:rPr>
              <a:t>Yo</a:t>
            </a:r>
            <a:r>
              <a:rPr lang="en-US" dirty="0" smtClean="0">
                <a:solidFill>
                  <a:srgbClr val="FF5050"/>
                </a:solidFill>
                <a:sym typeface="Wingdings" pitchFamily="2" charset="2"/>
              </a:rPr>
              <a:t> </a:t>
            </a:r>
            <a:r>
              <a:rPr lang="en-US" u="sng" dirty="0" smtClean="0">
                <a:solidFill>
                  <a:srgbClr val="FF5050"/>
                </a:solidFill>
                <a:sym typeface="Wingdings" pitchFamily="2" charset="2"/>
              </a:rPr>
              <a:t>me</a:t>
            </a:r>
            <a:r>
              <a:rPr lang="en-US" dirty="0" smtClean="0">
                <a:solidFill>
                  <a:srgbClr val="FF505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5050"/>
                </a:solidFill>
                <a:sym typeface="Wingdings" pitchFamily="2" charset="2"/>
              </a:rPr>
              <a:t>levanto</a:t>
            </a:r>
            <a:r>
              <a:rPr lang="en-US" dirty="0" smtClean="0">
                <a:solidFill>
                  <a:srgbClr val="FF505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5050"/>
                </a:solidFill>
                <a:sym typeface="Wingdings" pitchFamily="2" charset="2"/>
              </a:rPr>
              <a:t>temprano</a:t>
            </a:r>
            <a:r>
              <a:rPr lang="en-US" dirty="0" smtClean="0">
                <a:solidFill>
                  <a:srgbClr val="FF5050"/>
                </a:solidFill>
                <a:sym typeface="Wingdings" pitchFamily="2" charset="2"/>
              </a:rPr>
              <a:t>.- (I get up early)</a:t>
            </a:r>
          </a:p>
          <a:p>
            <a:pPr marL="990600" lvl="1" indent="-533400" eaLnBrk="1" hangingPunct="1">
              <a:buFontTx/>
              <a:buChar char="o"/>
            </a:pP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Ella </a:t>
            </a:r>
            <a:r>
              <a:rPr lang="en-US" u="sng" dirty="0" smtClean="0">
                <a:solidFill>
                  <a:schemeClr val="accent2"/>
                </a:solidFill>
                <a:sym typeface="Wingdings" pitchFamily="2" charset="2"/>
              </a:rPr>
              <a:t>se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sym typeface="Wingdings" pitchFamily="2" charset="2"/>
              </a:rPr>
              <a:t>levanta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sym typeface="Wingdings" pitchFamily="2" charset="2"/>
              </a:rPr>
              <a:t>tarde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.  (She gets up late)</a:t>
            </a:r>
          </a:p>
          <a:p>
            <a:pPr marL="990600" lvl="1" indent="-533400" eaLnBrk="1" hangingPunct="1">
              <a:buFontTx/>
              <a:buChar char="o"/>
            </a:pPr>
            <a:endParaRPr lang="en-US" i="1" dirty="0" smtClean="0">
              <a:solidFill>
                <a:schemeClr val="accent2"/>
              </a:solidFill>
              <a:sym typeface="Wingdings" pitchFamily="2" charset="2"/>
            </a:endParaRPr>
          </a:p>
          <a:p>
            <a:pPr marL="990600" lvl="1" indent="-533400" eaLnBrk="1" hangingPunct="1">
              <a:buFontTx/>
              <a:buChar char="o"/>
            </a:pPr>
            <a:r>
              <a:rPr lang="en-US" i="1" dirty="0" smtClean="0">
                <a:latin typeface="Candara" pitchFamily="34" charset="0"/>
                <a:sym typeface="Wingdings" pitchFamily="2" charset="2"/>
              </a:rPr>
              <a:t>When there is </a:t>
            </a:r>
            <a:r>
              <a:rPr lang="en-US" i="1" u="sng" dirty="0" smtClean="0">
                <a:latin typeface="Candara" pitchFamily="34" charset="0"/>
                <a:sym typeface="Wingdings" pitchFamily="2" charset="2"/>
              </a:rPr>
              <a:t>ONE</a:t>
            </a:r>
            <a:r>
              <a:rPr lang="en-US" i="1" dirty="0" smtClean="0">
                <a:latin typeface="Candara" pitchFamily="34" charset="0"/>
                <a:sym typeface="Wingdings" pitchFamily="2" charset="2"/>
              </a:rPr>
              <a:t> verb in the sentence, the reflexive pronoun must be placed before the verb.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askerville Old Face" pitchFamily="18" charset="0"/>
              </a:rPr>
              <a:t>Lavarse = to wash oneself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i="1" dirty="0" smtClean="0"/>
              <a:t>When there are </a:t>
            </a:r>
            <a:r>
              <a:rPr lang="en-US" i="1" dirty="0" smtClean="0">
                <a:solidFill>
                  <a:srgbClr val="FF5050"/>
                </a:solidFill>
              </a:rPr>
              <a:t>two verbs</a:t>
            </a:r>
            <a:r>
              <a:rPr lang="en-US" i="1" dirty="0" smtClean="0"/>
              <a:t> in the sentence, one can place the pronoun </a:t>
            </a:r>
            <a:r>
              <a:rPr lang="en-US" i="1" dirty="0" smtClean="0">
                <a:solidFill>
                  <a:srgbClr val="FF5050"/>
                </a:solidFill>
              </a:rPr>
              <a:t>before the first verb</a:t>
            </a:r>
            <a:r>
              <a:rPr lang="en-US" i="1" dirty="0" smtClean="0"/>
              <a:t>, or </a:t>
            </a:r>
            <a:r>
              <a:rPr lang="en-US" i="1" dirty="0" smtClean="0">
                <a:solidFill>
                  <a:srgbClr val="FF5050"/>
                </a:solidFill>
              </a:rPr>
              <a:t>after the second verb.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i="1" dirty="0" smtClean="0">
              <a:solidFill>
                <a:srgbClr val="FF505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accent2"/>
                </a:solidFill>
              </a:rPr>
              <a:t>Yo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u="sng" dirty="0" smtClean="0">
                <a:solidFill>
                  <a:schemeClr val="accent2"/>
                </a:solidFill>
              </a:rPr>
              <a:t>me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</a:rPr>
              <a:t>tengo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que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</a:rPr>
              <a:t>lavar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las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manos</a:t>
            </a:r>
            <a:r>
              <a:rPr lang="en-US" dirty="0" smtClean="0">
                <a:solidFill>
                  <a:schemeClr val="accent2"/>
                </a:solidFill>
              </a:rPr>
              <a:t>.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dirty="0" smtClean="0">
                <a:solidFill>
                  <a:srgbClr val="FF5050"/>
                </a:solidFill>
              </a:rPr>
              <a:t>I have to wash my hands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accent2"/>
                </a:solidFill>
              </a:rPr>
              <a:t>Yo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</a:rPr>
              <a:t>tengo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que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</a:rPr>
              <a:t>lavar</a:t>
            </a:r>
            <a:r>
              <a:rPr lang="en-US" u="sng" dirty="0" err="1" smtClean="0">
                <a:solidFill>
                  <a:schemeClr val="accent2"/>
                </a:solidFill>
              </a:rPr>
              <a:t>me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las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manos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  <a:r>
              <a:rPr lang="en-US" dirty="0" smtClean="0">
                <a:solidFill>
                  <a:srgbClr val="FF5050"/>
                </a:solidFill>
              </a:rPr>
              <a:t>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Acostarse = to go to bed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s-EC" dirty="0" smtClean="0">
                <a:solidFill>
                  <a:schemeClr val="accent2"/>
                </a:solidFill>
              </a:rPr>
              <a:t>Tú </a:t>
            </a:r>
            <a:r>
              <a:rPr lang="es-EC" u="sng" dirty="0" smtClean="0">
                <a:solidFill>
                  <a:schemeClr val="accent2"/>
                </a:solidFill>
              </a:rPr>
              <a:t>te</a:t>
            </a:r>
            <a:r>
              <a:rPr lang="es-EC" dirty="0" smtClean="0">
                <a:solidFill>
                  <a:schemeClr val="accent2"/>
                </a:solidFill>
              </a:rPr>
              <a:t> acuestas temprano</a:t>
            </a:r>
            <a:r>
              <a:rPr lang="en-US" dirty="0" smtClean="0">
                <a:solidFill>
                  <a:schemeClr val="accent2"/>
                </a:solidFill>
              </a:rPr>
              <a:t>. –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You go to bed early.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Bradley Hand ITC" pitchFamily="66" charset="0"/>
              </a:rPr>
              <a:t>Afeitarse = to shave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C" smtClean="0">
                <a:latin typeface="Book Antiqua" pitchFamily="18" charset="0"/>
              </a:rPr>
              <a:t>Carlos </a:t>
            </a:r>
            <a:r>
              <a:rPr lang="es-EC" u="sng" smtClean="0">
                <a:latin typeface="Book Antiqua" pitchFamily="18" charset="0"/>
              </a:rPr>
              <a:t>se</a:t>
            </a:r>
            <a:r>
              <a:rPr lang="es-EC" smtClean="0">
                <a:latin typeface="Book Antiqua" pitchFamily="18" charset="0"/>
              </a:rPr>
              <a:t> afeita en la mañana.</a:t>
            </a:r>
            <a:r>
              <a:rPr lang="en-US" smtClean="0">
                <a:latin typeface="Book Antiqua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800" i="1" smtClean="0">
                <a:latin typeface="Book Antiqua" pitchFamily="18" charset="0"/>
              </a:rPr>
              <a:t>Carlos shaves in the morning.</a:t>
            </a:r>
            <a:r>
              <a:rPr lang="en-US" smtClean="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mtClean="0"/>
              <a:t>Bañarse</a:t>
            </a:r>
            <a:r>
              <a:rPr lang="en-US" smtClean="0"/>
              <a:t> = to bathe oneself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Reflexive sentence =	</a:t>
            </a:r>
          </a:p>
          <a:p>
            <a:pPr lvl="1" eaLnBrk="1" hangingPunct="1"/>
            <a:r>
              <a:rPr lang="es-EC" dirty="0" smtClean="0">
                <a:solidFill>
                  <a:schemeClr val="accent2"/>
                </a:solidFill>
              </a:rPr>
              <a:t>Yo </a:t>
            </a:r>
            <a:r>
              <a:rPr lang="es-EC" u="sng" dirty="0" smtClean="0">
                <a:solidFill>
                  <a:schemeClr val="accent2"/>
                </a:solidFill>
              </a:rPr>
              <a:t>me</a:t>
            </a:r>
            <a:r>
              <a:rPr lang="es-EC" dirty="0" smtClean="0">
                <a:solidFill>
                  <a:schemeClr val="accent2"/>
                </a:solidFill>
              </a:rPr>
              <a:t> baño cada noche.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Regular sentence =  </a:t>
            </a:r>
          </a:p>
          <a:p>
            <a:pPr lvl="1" eaLnBrk="1" hangingPunct="1"/>
            <a:r>
              <a:rPr lang="en-US" dirty="0" smtClean="0">
                <a:solidFill>
                  <a:srgbClr val="FF5050"/>
                </a:solidFill>
                <a:cs typeface="Arial" charset="0"/>
              </a:rPr>
              <a:t>È</a:t>
            </a:r>
            <a:r>
              <a:rPr lang="es-EC" dirty="0" smtClean="0">
                <a:solidFill>
                  <a:srgbClr val="FF5050"/>
                </a:solidFill>
              </a:rPr>
              <a:t>l baña el perro cada sábado. </a:t>
            </a:r>
          </a:p>
          <a:p>
            <a:pPr lvl="1" eaLnBrk="1" hangingPunct="1"/>
            <a:endParaRPr lang="es-EC" dirty="0" smtClean="0">
              <a:solidFill>
                <a:srgbClr val="FF5050"/>
              </a:solidFill>
            </a:endParaRP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ook Antiqua" pitchFamily="18" charset="0"/>
              </a:rPr>
              <a:t>Secarse- to dry oneself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5050"/>
                </a:solidFill>
                <a:latin typeface="Bodoni MT" pitchFamily="18" charset="0"/>
              </a:rPr>
              <a:t>Ellos se secan el pelo despues de nadar.</a:t>
            </a:r>
            <a:r>
              <a:rPr lang="en-US" smtClean="0">
                <a:latin typeface="Bodoni MT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Bodoni MT" pitchFamily="18" charset="0"/>
              </a:rPr>
              <a:t>They dry their hair after swimming.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382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Baskerville Old Face</vt:lpstr>
      <vt:lpstr>Bodoni MT</vt:lpstr>
      <vt:lpstr>Book Antiqua</vt:lpstr>
      <vt:lpstr>Bookman Old Style</vt:lpstr>
      <vt:lpstr>Bradley Hand ITC</vt:lpstr>
      <vt:lpstr>Candara</vt:lpstr>
      <vt:lpstr>Wingdings</vt:lpstr>
      <vt:lpstr>Default Design</vt:lpstr>
      <vt:lpstr>Los Verbos Reflexivos</vt:lpstr>
      <vt:lpstr>What is a reflexive verb??</vt:lpstr>
      <vt:lpstr>Reflexive Pronouns</vt:lpstr>
      <vt:lpstr>PowerPoint Presentation</vt:lpstr>
      <vt:lpstr>Lavarse = to wash oneself</vt:lpstr>
      <vt:lpstr>Acostarse = to go to bed</vt:lpstr>
      <vt:lpstr>Afeitarse = to shave</vt:lpstr>
      <vt:lpstr>Bañarse = to bathe oneself</vt:lpstr>
      <vt:lpstr>Secarse- to dry oneself</vt:lpstr>
      <vt:lpstr>Vestirse – to dress oneself</vt:lpstr>
      <vt:lpstr>PowerPoint Presentation</vt:lpstr>
      <vt:lpstr>Reflexive or Regular?</vt:lpstr>
    </vt:vector>
  </TitlesOfParts>
  <Company>New Albany Floyd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Reflexivos</dc:title>
  <dc:creator>cbruce</dc:creator>
  <cp:lastModifiedBy>Amanda Ford</cp:lastModifiedBy>
  <cp:revision>9</cp:revision>
  <cp:lastPrinted>2015-11-30T14:21:39Z</cp:lastPrinted>
  <dcterms:created xsi:type="dcterms:W3CDTF">2009-08-25T18:39:14Z</dcterms:created>
  <dcterms:modified xsi:type="dcterms:W3CDTF">2015-11-30T16:50:29Z</dcterms:modified>
</cp:coreProperties>
</file>