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3C3A1-6FEC-42DE-A164-BD9C99799100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16231-19B8-4C52-A762-25EED959E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5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11/10/2014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Page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66648"/>
            <a:ext cx="10058400" cy="5423338"/>
          </a:xfrm>
        </p:spPr>
        <p:txBody>
          <a:bodyPr>
            <a:noAutofit/>
          </a:bodyPr>
          <a:lstStyle/>
          <a:p>
            <a:r>
              <a:rPr lang="en-US" sz="4800" dirty="0" smtClean="0"/>
              <a:t>To ask a question that may be answered </a:t>
            </a:r>
            <a:r>
              <a:rPr lang="en-US" sz="4800" b="1" dirty="0" err="1" smtClean="0"/>
              <a:t>sí</a:t>
            </a:r>
            <a:r>
              <a:rPr lang="en-US" sz="4800" dirty="0" smtClean="0"/>
              <a:t> or </a:t>
            </a:r>
            <a:r>
              <a:rPr lang="en-US" sz="4800" b="1" dirty="0" smtClean="0"/>
              <a:t>no</a:t>
            </a:r>
            <a:r>
              <a:rPr lang="en-US" sz="4800" dirty="0" smtClean="0"/>
              <a:t>, just raise the pitch of your voice at the</a:t>
            </a:r>
            <a:r>
              <a:rPr lang="en-US" sz="4800" b="1" dirty="0" smtClean="0"/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END</a:t>
            </a:r>
            <a:r>
              <a:rPr lang="en-US" sz="4800" b="1" dirty="0" smtClean="0"/>
              <a:t> </a:t>
            </a:r>
            <a:r>
              <a:rPr lang="en-US" sz="4800" dirty="0" smtClean="0"/>
              <a:t>of </a:t>
            </a:r>
            <a:r>
              <a:rPr lang="en-US" sz="4800" dirty="0" smtClean="0"/>
              <a:t>the question.</a:t>
            </a:r>
          </a:p>
          <a:p>
            <a:r>
              <a:rPr lang="en-US" sz="4800" dirty="0" smtClean="0"/>
              <a:t>The subject, if included, can go </a:t>
            </a:r>
            <a:r>
              <a:rPr lang="en-US" sz="4800" b="1" dirty="0" smtClean="0">
                <a:solidFill>
                  <a:srgbClr val="FF0000"/>
                </a:solidFill>
              </a:rPr>
              <a:t>BEFORE</a:t>
            </a:r>
            <a:r>
              <a:rPr lang="en-US" sz="4800" dirty="0" smtClean="0"/>
              <a:t> </a:t>
            </a:r>
            <a:r>
              <a:rPr lang="en-US" sz="4800" dirty="0" smtClean="0"/>
              <a:t>or </a:t>
            </a:r>
            <a:r>
              <a:rPr lang="en-US" sz="4800" b="1" dirty="0" smtClean="0">
                <a:solidFill>
                  <a:srgbClr val="FF0000"/>
                </a:solidFill>
              </a:rPr>
              <a:t>AFTER</a:t>
            </a:r>
            <a:r>
              <a:rPr lang="en-US" sz="4800" dirty="0" smtClean="0"/>
              <a:t> </a:t>
            </a:r>
            <a:r>
              <a:rPr lang="en-US" sz="4800" dirty="0" smtClean="0"/>
              <a:t>the verb.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46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66648"/>
            <a:ext cx="10058400" cy="5423338"/>
          </a:xfrm>
        </p:spPr>
        <p:txBody>
          <a:bodyPr>
            <a:noAutofit/>
          </a:bodyPr>
          <a:lstStyle/>
          <a:p>
            <a:r>
              <a:rPr lang="en-US" sz="4000" dirty="0" smtClean="0"/>
              <a:t>¿</a:t>
            </a:r>
            <a:r>
              <a:rPr lang="en-US" sz="4000" b="1" dirty="0" smtClean="0">
                <a:solidFill>
                  <a:srgbClr val="FF0000"/>
                </a:solidFill>
              </a:rPr>
              <a:t>ERES</a:t>
            </a:r>
            <a:r>
              <a:rPr lang="en-US" sz="4000" dirty="0" smtClean="0"/>
              <a:t> </a:t>
            </a:r>
            <a:r>
              <a:rPr lang="en-US" sz="4000" dirty="0" err="1" smtClean="0"/>
              <a:t>extrovertido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Are you outgoing?</a:t>
            </a:r>
          </a:p>
          <a:p>
            <a:endParaRPr lang="en-US" sz="4000" dirty="0" smtClean="0"/>
          </a:p>
          <a:p>
            <a:r>
              <a:rPr lang="en-US" sz="4000" dirty="0" smtClean="0"/>
              <a:t>¿La </a:t>
            </a:r>
            <a:r>
              <a:rPr lang="en-US" sz="4000" dirty="0" err="1" smtClean="0"/>
              <a:t>profesora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rubia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Is the teacher blonde?</a:t>
            </a:r>
          </a:p>
          <a:p>
            <a:endParaRPr lang="en-US" sz="4000" dirty="0" smtClean="0"/>
          </a:p>
          <a:p>
            <a:r>
              <a:rPr lang="en-US" sz="4000" dirty="0" smtClean="0"/>
              <a:t>¿</a:t>
            </a:r>
            <a:r>
              <a:rPr lang="en-US" sz="4000" b="1" dirty="0" smtClean="0">
                <a:solidFill>
                  <a:srgbClr val="FF0000"/>
                </a:solidFill>
              </a:rPr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rubia</a:t>
            </a:r>
            <a:r>
              <a:rPr lang="en-US" sz="4000" dirty="0" smtClean="0"/>
              <a:t> la </a:t>
            </a:r>
            <a:r>
              <a:rPr lang="en-US" sz="4000" dirty="0" err="1" smtClean="0"/>
              <a:t>profesora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Is the </a:t>
            </a:r>
            <a:r>
              <a:rPr lang="en-US" sz="4000" dirty="0" smtClean="0"/>
              <a:t>teacher </a:t>
            </a:r>
            <a:r>
              <a:rPr lang="en-US" sz="4000" dirty="0" smtClean="0"/>
              <a:t>blonde?</a:t>
            </a:r>
          </a:p>
        </p:txBody>
      </p:sp>
    </p:spTree>
    <p:extLst>
      <p:ext uri="{BB962C8B-B14F-4D97-AF65-F5344CB8AC3E}">
        <p14:creationId xmlns:p14="http://schemas.microsoft.com/office/powerpoint/2010/main" val="337141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82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66648"/>
            <a:ext cx="10058400" cy="5423338"/>
          </a:xfrm>
        </p:spPr>
        <p:txBody>
          <a:bodyPr>
            <a:noAutofit/>
          </a:bodyPr>
          <a:lstStyle/>
          <a:p>
            <a:r>
              <a:rPr lang="en-US" sz="5400" dirty="0" smtClean="0"/>
              <a:t>You can answer a question like this with </a:t>
            </a:r>
            <a:r>
              <a:rPr lang="en-US" sz="5400" b="1" dirty="0" err="1" smtClean="0"/>
              <a:t>sí</a:t>
            </a:r>
            <a:r>
              <a:rPr lang="en-US" sz="5400" dirty="0" smtClean="0"/>
              <a:t> or </a:t>
            </a:r>
            <a:r>
              <a:rPr lang="en-US" sz="5400" b="1" dirty="0" smtClean="0"/>
              <a:t>no</a:t>
            </a:r>
            <a:r>
              <a:rPr lang="en-US" sz="5400" dirty="0" smtClean="0"/>
              <a:t>.  You say the word </a:t>
            </a:r>
            <a:r>
              <a:rPr lang="en-US" sz="5400" b="1" dirty="0" smtClean="0">
                <a:solidFill>
                  <a:srgbClr val="FF0000"/>
                </a:solidFill>
              </a:rPr>
              <a:t>NO</a:t>
            </a:r>
            <a:r>
              <a:rPr lang="en-US" sz="5400" b="1" dirty="0" smtClean="0"/>
              <a:t> twice</a:t>
            </a:r>
            <a:r>
              <a:rPr lang="en-US" sz="5400" dirty="0" smtClean="0"/>
              <a:t> </a:t>
            </a:r>
            <a:r>
              <a:rPr lang="en-US" sz="5400" dirty="0" smtClean="0"/>
              <a:t>in your answer:  once to mean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NO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and another time to mean </a:t>
            </a:r>
            <a:r>
              <a:rPr lang="en-US" sz="5400" b="1" dirty="0" smtClean="0">
                <a:solidFill>
                  <a:srgbClr val="FF0000"/>
                </a:solidFill>
              </a:rPr>
              <a:t>NOT</a:t>
            </a:r>
            <a:r>
              <a:rPr lang="en-US" sz="5400" dirty="0" smtClean="0"/>
              <a:t>.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91019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135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198179"/>
            <a:ext cx="4754880" cy="49740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¿</a:t>
            </a:r>
            <a:r>
              <a:rPr lang="en-US" sz="3200" dirty="0" err="1"/>
              <a:t>E</a:t>
            </a:r>
            <a:r>
              <a:rPr lang="en-US" sz="3200" dirty="0" err="1" smtClean="0"/>
              <a:t>res</a:t>
            </a:r>
            <a:r>
              <a:rPr lang="en-US" sz="3200" dirty="0" smtClean="0"/>
              <a:t> </a:t>
            </a:r>
            <a:r>
              <a:rPr lang="en-US" sz="3200" dirty="0" err="1" smtClean="0"/>
              <a:t>atlético</a:t>
            </a:r>
            <a:r>
              <a:rPr lang="en-US" sz="3200" dirty="0" smtClean="0"/>
              <a:t>?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dirty="0" err="1" smtClean="0">
                <a:solidFill>
                  <a:srgbClr val="FF0000"/>
                </a:solidFill>
              </a:rPr>
              <a:t>Sí</a:t>
            </a:r>
            <a:r>
              <a:rPr lang="en-US" sz="3200" dirty="0" smtClean="0"/>
              <a:t>, </a:t>
            </a:r>
            <a:r>
              <a:rPr lang="en-US" sz="3200" dirty="0" err="1" smtClean="0"/>
              <a:t>yo</a:t>
            </a:r>
            <a:r>
              <a:rPr lang="en-US" sz="3200" dirty="0" smtClean="0"/>
              <a:t> soy </a:t>
            </a:r>
            <a:r>
              <a:rPr lang="en-US" sz="3200" dirty="0" err="1" smtClean="0"/>
              <a:t>atlético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No</a:t>
            </a:r>
            <a:r>
              <a:rPr lang="en-US" sz="3200" dirty="0" smtClean="0"/>
              <a:t>, </a:t>
            </a:r>
            <a:r>
              <a:rPr lang="en-US" sz="3200" dirty="0" err="1" smtClean="0"/>
              <a:t>yo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no</a:t>
            </a:r>
            <a:r>
              <a:rPr lang="en-US" sz="3200" dirty="0" smtClean="0"/>
              <a:t> </a:t>
            </a:r>
            <a:r>
              <a:rPr lang="en-US" sz="3200" dirty="0" smtClean="0"/>
              <a:t>soy </a:t>
            </a:r>
            <a:r>
              <a:rPr lang="en-US" sz="3200" dirty="0" err="1" smtClean="0"/>
              <a:t>atlético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1198179"/>
            <a:ext cx="4754880" cy="49740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you athletic?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Yes, I am athletic.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b="1" u="sng" dirty="0" smtClean="0"/>
              <a:t>NO</a:t>
            </a:r>
            <a:r>
              <a:rPr lang="en-US" sz="3200" dirty="0" smtClean="0"/>
              <a:t>, I’m</a:t>
            </a:r>
            <a:r>
              <a:rPr lang="en-US" sz="3200" b="1" u="sng" dirty="0" smtClean="0"/>
              <a:t> NOT </a:t>
            </a:r>
            <a:r>
              <a:rPr lang="en-US" sz="3200" dirty="0" smtClean="0"/>
              <a:t>athletic.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02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can ask for more information by using </a:t>
            </a:r>
            <a:r>
              <a:rPr lang="en-US" sz="4000" b="1" dirty="0" smtClean="0">
                <a:solidFill>
                  <a:srgbClr val="FF0000"/>
                </a:solidFill>
              </a:rPr>
              <a:t>QUESTION WORDS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  </a:t>
            </a:r>
          </a:p>
          <a:p>
            <a:r>
              <a:rPr lang="en-US" sz="4000" dirty="0" smtClean="0"/>
              <a:t>Notice that all question words are written with an </a:t>
            </a:r>
            <a:r>
              <a:rPr lang="en-US" sz="4000" b="1" dirty="0" smtClean="0">
                <a:solidFill>
                  <a:srgbClr val="FF0000"/>
                </a:solidFill>
              </a:rPr>
              <a:t>WRITTEN ACCENT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5573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716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056290"/>
            <a:ext cx="4754880" cy="51159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¿</a:t>
            </a:r>
            <a:r>
              <a:rPr lang="en-US" sz="3200" b="1" dirty="0" smtClean="0">
                <a:solidFill>
                  <a:srgbClr val="FF0000"/>
                </a:solidFill>
              </a:rPr>
              <a:t>CÓMO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Paco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¿</a:t>
            </a:r>
            <a:r>
              <a:rPr lang="en-US" sz="3200" b="1" dirty="0" smtClean="0">
                <a:solidFill>
                  <a:srgbClr val="FF0000"/>
                </a:solidFill>
              </a:rPr>
              <a:t>CUÁNDO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cumpleaños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¿</a:t>
            </a:r>
            <a:r>
              <a:rPr lang="en-US" sz="3200" b="1" dirty="0" smtClean="0">
                <a:solidFill>
                  <a:srgbClr val="FF0000"/>
                </a:solidFill>
              </a:rPr>
              <a:t>QUIÉN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¿</a:t>
            </a:r>
            <a:r>
              <a:rPr lang="en-US" sz="3200" b="1" dirty="0" smtClean="0">
                <a:solidFill>
                  <a:srgbClr val="FF0000"/>
                </a:solidFill>
              </a:rPr>
              <a:t>QUIÉNES</a:t>
            </a:r>
            <a:r>
              <a:rPr lang="en-US" sz="3200" dirty="0" smtClean="0"/>
              <a:t> son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1056290"/>
            <a:ext cx="4754880" cy="51159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What’s </a:t>
            </a:r>
            <a:r>
              <a:rPr lang="en-US" sz="3200" dirty="0" err="1" smtClean="0"/>
              <a:t>Paco</a:t>
            </a:r>
            <a:r>
              <a:rPr lang="en-US" sz="3200" dirty="0" smtClean="0"/>
              <a:t> like?</a:t>
            </a:r>
          </a:p>
          <a:p>
            <a:endParaRPr lang="en-US" sz="3200" dirty="0"/>
          </a:p>
          <a:p>
            <a:r>
              <a:rPr lang="en-US" sz="3200" dirty="0" smtClean="0"/>
              <a:t>When is your birthday?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Who is he/she?</a:t>
            </a:r>
          </a:p>
          <a:p>
            <a:endParaRPr lang="en-US" sz="3200" dirty="0"/>
          </a:p>
          <a:p>
            <a:r>
              <a:rPr lang="en-US" sz="3200" dirty="0" smtClean="0"/>
              <a:t>Who are they?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65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89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Punto #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1229710"/>
            <a:ext cx="4754880" cy="4942490"/>
          </a:xfrm>
        </p:spPr>
        <p:txBody>
          <a:bodyPr>
            <a:noAutofit/>
          </a:bodyPr>
          <a:lstStyle/>
          <a:p>
            <a:r>
              <a:rPr lang="en-US" sz="4000" dirty="0" smtClean="0"/>
              <a:t>¿</a:t>
            </a:r>
            <a:r>
              <a:rPr lang="en-US" sz="4000" b="1" dirty="0" smtClean="0">
                <a:solidFill>
                  <a:srgbClr val="FF0000"/>
                </a:solidFill>
              </a:rPr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día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r>
              <a:rPr lang="en-US" sz="4000" dirty="0" smtClean="0"/>
              <a:t>¿</a:t>
            </a:r>
            <a:r>
              <a:rPr lang="en-US" sz="4000" b="1" dirty="0" smtClean="0">
                <a:solidFill>
                  <a:srgbClr val="FF0000"/>
                </a:solidFill>
              </a:rPr>
              <a:t>DE DÓNDE </a:t>
            </a:r>
            <a:r>
              <a:rPr lang="en-US" sz="4000" dirty="0" err="1" smtClean="0"/>
              <a:t>eres</a:t>
            </a:r>
            <a:r>
              <a:rPr lang="en-US" sz="4000" dirty="0" smtClean="0"/>
              <a:t> </a:t>
            </a:r>
            <a:r>
              <a:rPr lang="en-US" sz="4000" dirty="0" err="1" smtClean="0"/>
              <a:t>tú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r>
              <a:rPr lang="en-US" sz="4000" dirty="0" smtClean="0"/>
              <a:t>¿</a:t>
            </a:r>
            <a:r>
              <a:rPr lang="en-US" sz="4000" b="1" dirty="0" smtClean="0">
                <a:solidFill>
                  <a:srgbClr val="FF0000"/>
                </a:solidFill>
              </a:rPr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teléfono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1229710"/>
            <a:ext cx="4754880" cy="494249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What day is today?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Where are you from?</a:t>
            </a:r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What’s your phone number?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458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acuerdas</a:t>
            </a:r>
            <a:r>
              <a:rPr lang="en-US" dirty="0"/>
              <a:t>….(Just remember…)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¿</a:t>
            </a:r>
            <a:r>
              <a:rPr lang="en-US" sz="3200" b="1" dirty="0" err="1" smtClean="0"/>
              <a:t>Cómo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está</a:t>
            </a:r>
            <a:r>
              <a:rPr lang="en-US" sz="3200" b="1" dirty="0" smtClean="0"/>
              <a:t>? </a:t>
            </a:r>
            <a:r>
              <a:rPr lang="en-US" sz="3200" dirty="0" smtClean="0"/>
              <a:t>is asking how someone is feeling.</a:t>
            </a:r>
          </a:p>
          <a:p>
            <a:endParaRPr lang="en-US" sz="3200" dirty="0" smtClean="0"/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</a:t>
            </a:r>
            <a:r>
              <a:rPr lang="en-US" sz="3200" dirty="0" err="1" smtClean="0"/>
              <a:t>está</a:t>
            </a:r>
            <a:r>
              <a:rPr lang="en-US" sz="3200" dirty="0" smtClean="0"/>
              <a:t> </a:t>
            </a:r>
            <a:r>
              <a:rPr lang="en-US" sz="3200" dirty="0" err="1" smtClean="0"/>
              <a:t>usted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/>
              <a:t>Estoy</a:t>
            </a:r>
            <a:r>
              <a:rPr lang="en-US" sz="3200" dirty="0" smtClean="0"/>
              <a:t> </a:t>
            </a:r>
            <a:r>
              <a:rPr lang="en-US" sz="3200" dirty="0" err="1" smtClean="0"/>
              <a:t>bien</a:t>
            </a:r>
            <a:r>
              <a:rPr lang="en-US" sz="3200" dirty="0" smtClean="0"/>
              <a:t>, gracias.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¿</a:t>
            </a:r>
            <a:r>
              <a:rPr lang="en-US" sz="3200" b="1" dirty="0" err="1" smtClean="0"/>
              <a:t>Cómo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</a:t>
            </a:r>
            <a:r>
              <a:rPr lang="en-US" sz="3200" b="1" dirty="0" smtClean="0"/>
              <a:t>? </a:t>
            </a:r>
            <a:r>
              <a:rPr lang="en-US" sz="3200" dirty="0" smtClean="0"/>
              <a:t>Is asking what someone is like.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¿</a:t>
            </a:r>
            <a:r>
              <a:rPr lang="en-US" sz="3200" dirty="0" err="1" smtClean="0"/>
              <a:t>Cómo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amigo?</a:t>
            </a:r>
          </a:p>
          <a:p>
            <a:r>
              <a:rPr lang="en-US" sz="3200" dirty="0" err="1" smtClean="0"/>
              <a:t>Él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guapo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2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36</TotalTime>
  <Words>306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</vt:lpstr>
      <vt:lpstr>Wood Type</vt:lpstr>
      <vt:lpstr>Question Formation</vt:lpstr>
      <vt:lpstr>Punto #1</vt:lpstr>
      <vt:lpstr>Punto #1 CONTINUED</vt:lpstr>
      <vt:lpstr>Punto #2</vt:lpstr>
      <vt:lpstr>Punto #2 CONTINUED</vt:lpstr>
      <vt:lpstr>Punto #3</vt:lpstr>
      <vt:lpstr>Punto #3 CONTINUED</vt:lpstr>
      <vt:lpstr>Punto # CONTINUED</vt:lpstr>
      <vt:lpstr>Te acuerdas….(Just remember…)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Formation</dc:title>
  <dc:creator>Amanda Ford</dc:creator>
  <cp:lastModifiedBy>Amanda Ford</cp:lastModifiedBy>
  <cp:revision>5</cp:revision>
  <cp:lastPrinted>2014-11-10T19:57:33Z</cp:lastPrinted>
  <dcterms:created xsi:type="dcterms:W3CDTF">2014-11-10T19:38:19Z</dcterms:created>
  <dcterms:modified xsi:type="dcterms:W3CDTF">2014-11-10T20:14:57Z</dcterms:modified>
</cp:coreProperties>
</file>