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7713-2004-476B-ACFB-5ECB6F932D15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DC0E0-AD2C-4EC0-98E7-4C86C3A9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15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2074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Punctuation marks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written accents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948" y="4938390"/>
            <a:ext cx="11506200" cy="75296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Spanish I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Page 26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4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In Spanish, upside-down </a:t>
            </a:r>
            <a:r>
              <a:rPr lang="en-US" sz="2400" b="1" dirty="0" smtClean="0"/>
              <a:t>PUNCTUATION MARKS </a:t>
            </a:r>
            <a:r>
              <a:rPr lang="en-US" sz="2400" dirty="0" smtClean="0"/>
              <a:t>such as</a:t>
            </a:r>
            <a:r>
              <a:rPr lang="en-US" sz="4400" dirty="0" smtClean="0"/>
              <a:t> </a:t>
            </a:r>
            <a:r>
              <a:rPr lang="en-US" sz="4400" b="1" dirty="0" smtClean="0"/>
              <a:t>¿</a:t>
            </a:r>
            <a:r>
              <a:rPr lang="en-US" sz="4400" dirty="0" smtClean="0"/>
              <a:t>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4400" b="1" dirty="0" smtClean="0"/>
              <a:t>¡</a:t>
            </a:r>
            <a:r>
              <a:rPr lang="en-US" sz="2400" b="1" dirty="0" smtClean="0"/>
              <a:t> </a:t>
            </a:r>
            <a:r>
              <a:rPr lang="en-US" sz="2400" dirty="0" smtClean="0"/>
              <a:t>are placed at the beginning of a phrase to signal a </a:t>
            </a:r>
            <a:r>
              <a:rPr lang="en-US" sz="2400" b="1" dirty="0" smtClean="0"/>
              <a:t>QUESTION</a:t>
            </a:r>
            <a:r>
              <a:rPr lang="en-US" sz="2400" dirty="0" smtClean="0"/>
              <a:t> or </a:t>
            </a:r>
            <a:r>
              <a:rPr lang="en-US" sz="2400" b="1" dirty="0" smtClean="0"/>
              <a:t>EXCLAMATION</a:t>
            </a:r>
            <a:r>
              <a:rPr lang="en-US" sz="2400" dirty="0" smtClean="0"/>
              <a:t>.  These are used along with those that come at the end of phrases.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59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#1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¡Hasta </a:t>
            </a:r>
            <a:r>
              <a:rPr lang="en-US" sz="3600" dirty="0" err="1" smtClean="0"/>
              <a:t>luego</a:t>
            </a:r>
            <a:r>
              <a:rPr lang="en-US" sz="3600" dirty="0" smtClean="0"/>
              <a:t>!</a:t>
            </a:r>
          </a:p>
          <a:p>
            <a:endParaRPr lang="en-US" sz="3600" dirty="0"/>
          </a:p>
          <a:p>
            <a:r>
              <a:rPr lang="en-US" sz="3600" dirty="0"/>
              <a:t>¿</a:t>
            </a:r>
            <a:r>
              <a:rPr lang="en-US" sz="3600" dirty="0" smtClean="0"/>
              <a:t> </a:t>
            </a:r>
            <a:r>
              <a:rPr lang="en-US" sz="3600" dirty="0" err="1" smtClean="0"/>
              <a:t>Cómo</a:t>
            </a:r>
            <a:r>
              <a:rPr lang="en-US" sz="3600" dirty="0" smtClean="0"/>
              <a:t> se llama </a:t>
            </a:r>
            <a:r>
              <a:rPr lang="en-US" sz="3600" dirty="0" err="1" smtClean="0"/>
              <a:t>ella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21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In Spanish, some words have written </a:t>
            </a:r>
            <a:r>
              <a:rPr lang="en-US" sz="2400" b="1" dirty="0" smtClean="0"/>
              <a:t>ACCENT MARKS</a:t>
            </a:r>
            <a:r>
              <a:rPr lang="en-US" sz="2400" dirty="0" smtClean="0"/>
              <a:t>.  An accent mark is a tilted line </a:t>
            </a:r>
            <a:r>
              <a:rPr lang="en-US" sz="4400" dirty="0" smtClean="0"/>
              <a:t>(     ) </a:t>
            </a:r>
            <a:r>
              <a:rPr lang="en-US" sz="2400" dirty="0" smtClean="0"/>
              <a:t>placed over a </a:t>
            </a:r>
            <a:r>
              <a:rPr lang="en-US" sz="2400" b="1" dirty="0" smtClean="0"/>
              <a:t>VOWEL</a:t>
            </a:r>
            <a:r>
              <a:rPr lang="en-US" sz="2400" dirty="0" smtClean="0"/>
              <a:t>.  Putting accent marks over vowels is a part of spelling words correctly.  When learning new words, memorize where the accent marks are.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60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sz="3600" dirty="0" err="1" smtClean="0"/>
              <a:t>Adiós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Cuál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28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sz="2400" dirty="0" smtClean="0"/>
              <a:t>The wavy line in the letter </a:t>
            </a:r>
            <a:r>
              <a:rPr lang="en-US" sz="4400" b="1" dirty="0" smtClean="0"/>
              <a:t>ñ </a:t>
            </a:r>
            <a:r>
              <a:rPr lang="en-US" sz="2400" dirty="0" smtClean="0"/>
              <a:t>is called a </a:t>
            </a:r>
            <a:r>
              <a:rPr lang="en-US" sz="2400" b="1" dirty="0" smtClean="0"/>
              <a:t>TILDE</a:t>
            </a:r>
            <a:r>
              <a:rPr lang="en-US" sz="2400" dirty="0" smtClean="0"/>
              <a:t>.  The</a:t>
            </a:r>
            <a:r>
              <a:rPr lang="en-US" sz="2400" b="1" dirty="0" smtClean="0"/>
              <a:t> </a:t>
            </a:r>
            <a:r>
              <a:rPr lang="en-US" sz="4400" b="1" dirty="0" smtClean="0"/>
              <a:t>ñ</a:t>
            </a:r>
            <a:r>
              <a:rPr lang="en-US" sz="2400" b="1" dirty="0" smtClean="0"/>
              <a:t> </a:t>
            </a:r>
            <a:r>
              <a:rPr lang="en-US" sz="2400" dirty="0" smtClean="0"/>
              <a:t>is pronounced similarly to the </a:t>
            </a:r>
            <a:r>
              <a:rPr lang="en-US" sz="2400" b="1" dirty="0" smtClean="0"/>
              <a:t>NY</a:t>
            </a:r>
            <a:r>
              <a:rPr lang="en-US" sz="2400" dirty="0" smtClean="0"/>
              <a:t> the word </a:t>
            </a:r>
            <a:r>
              <a:rPr lang="en-US" sz="2400" b="1" dirty="0" smtClean="0"/>
              <a:t>CA</a:t>
            </a:r>
            <a:r>
              <a:rPr lang="en-US" sz="2400" b="1" u="sng" dirty="0" smtClean="0"/>
              <a:t>NY</a:t>
            </a:r>
            <a:r>
              <a:rPr lang="en-US" sz="2400" b="1" dirty="0" smtClean="0"/>
              <a:t>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3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Punto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3600" dirty="0"/>
          </a:p>
          <a:p>
            <a:r>
              <a:rPr lang="en-US" sz="3600" dirty="0" err="1" smtClean="0"/>
              <a:t>Señor</a:t>
            </a:r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smtClean="0"/>
              <a:t>compañero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153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92</TotalTime>
  <Words>157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Corbel</vt:lpstr>
      <vt:lpstr>Wingdings</vt:lpstr>
      <vt:lpstr>Banded</vt:lpstr>
      <vt:lpstr>Punctuation marks and written accents</vt:lpstr>
      <vt:lpstr>Punto #1</vt:lpstr>
      <vt:lpstr>Punto #1 continued</vt:lpstr>
      <vt:lpstr>Punto #2</vt:lpstr>
      <vt:lpstr>Punto #2 continued</vt:lpstr>
      <vt:lpstr>Punto #3</vt:lpstr>
      <vt:lpstr>Punto #3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Punctuation marks and written accents</dc:title>
  <dc:creator>Amanda Ford</dc:creator>
  <cp:lastModifiedBy>Amanda Ford</cp:lastModifiedBy>
  <cp:revision>4</cp:revision>
  <cp:lastPrinted>2014-09-18T12:31:28Z</cp:lastPrinted>
  <dcterms:created xsi:type="dcterms:W3CDTF">2014-09-18T12:17:16Z</dcterms:created>
  <dcterms:modified xsi:type="dcterms:W3CDTF">2014-09-18T15:28:13Z</dcterms:modified>
</cp:coreProperties>
</file>