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9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4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7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7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6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D8B7-B20D-4EDB-84EC-D88E3ECEAEA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AA9F-AB0E-4E7E-A6C5-AC45CAB8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/ Imperfect </a:t>
            </a:r>
            <a:br>
              <a:rPr lang="en-US" dirty="0" smtClean="0"/>
            </a:br>
            <a:r>
              <a:rPr lang="en-US" dirty="0" smtClean="0"/>
              <a:t>Clue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7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971800" y="1219200"/>
            <a:ext cx="7696200" cy="5638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4400"/>
              <a:t>Some words and phrases indicate </a:t>
            </a:r>
            <a:r>
              <a:rPr lang="en-US" altLang="en-US" sz="4400">
                <a:solidFill>
                  <a:srgbClr val="FF0000"/>
                </a:solidFill>
              </a:rPr>
              <a:t>specific time frames</a:t>
            </a:r>
            <a:r>
              <a:rPr lang="en-US" altLang="en-US" sz="4400"/>
              <a:t>, and must use the </a:t>
            </a:r>
            <a:r>
              <a:rPr lang="en-US" altLang="en-US" sz="4400">
                <a:solidFill>
                  <a:srgbClr val="FF0000"/>
                </a:solidFill>
              </a:rPr>
              <a:t>preterite</a:t>
            </a:r>
            <a:r>
              <a:rPr lang="en-US" altLang="en-US" sz="4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198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notes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971800" y="1219200"/>
            <a:ext cx="7696200" cy="5638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4400"/>
              <a:t>Other words and phrases indicate </a:t>
            </a:r>
            <a:r>
              <a:rPr lang="en-US" altLang="en-US" sz="4400">
                <a:solidFill>
                  <a:srgbClr val="FF0000"/>
                </a:solidFill>
              </a:rPr>
              <a:t>repetitive, vague or non-specific time frames</a:t>
            </a:r>
            <a:r>
              <a:rPr lang="en-US" altLang="en-US" sz="4400"/>
              <a:t>, and must use the </a:t>
            </a:r>
            <a:r>
              <a:rPr lang="en-US" altLang="en-US" sz="4400">
                <a:solidFill>
                  <a:srgbClr val="FF0000"/>
                </a:solidFill>
              </a:rPr>
              <a:t>imperfect</a:t>
            </a:r>
            <a:r>
              <a:rPr lang="en-US" altLang="en-US" sz="4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10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smtClean="0"/>
              <a:t>Expressions that signal use of </a:t>
            </a:r>
            <a:r>
              <a:rPr lang="en-US" altLang="en-US" b="1" smtClean="0">
                <a:solidFill>
                  <a:srgbClr val="FF0000"/>
                </a:solidFill>
              </a:rPr>
              <a:t>PRETERITE</a:t>
            </a:r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143001"/>
            <a:ext cx="4038600" cy="49831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/>
              <a:t>ayer</a:t>
            </a:r>
          </a:p>
          <a:p>
            <a:pPr marL="0" indent="0">
              <a:buNone/>
            </a:pPr>
            <a:r>
              <a:rPr lang="en-US" altLang="en-US" sz="2400" b="1"/>
              <a:t>la semana pasada</a:t>
            </a:r>
          </a:p>
          <a:p>
            <a:pPr marL="0" indent="0">
              <a:buNone/>
            </a:pPr>
            <a:r>
              <a:rPr lang="en-US" altLang="en-US" sz="2400" b="1"/>
              <a:t>Anoche</a:t>
            </a:r>
          </a:p>
          <a:p>
            <a:pPr marL="0" indent="0">
              <a:buNone/>
            </a:pPr>
            <a:r>
              <a:rPr lang="en-US" altLang="en-US" sz="2400" b="1"/>
              <a:t>el mes pasado</a:t>
            </a:r>
          </a:p>
          <a:p>
            <a:pPr marL="0" indent="0">
              <a:buNone/>
            </a:pPr>
            <a:r>
              <a:rPr lang="en-US" altLang="en-US" sz="2400" b="1"/>
              <a:t>el otro día</a:t>
            </a:r>
          </a:p>
          <a:p>
            <a:pPr marL="0" indent="0">
              <a:buNone/>
            </a:pPr>
            <a:r>
              <a:rPr lang="en-US" altLang="en-US" sz="2400" b="1"/>
              <a:t>el año pasado</a:t>
            </a:r>
          </a:p>
          <a:p>
            <a:pPr marL="0" indent="0">
              <a:buNone/>
            </a:pPr>
            <a:r>
              <a:rPr lang="en-US" altLang="en-US" sz="2400" b="1"/>
              <a:t>entonces</a:t>
            </a:r>
          </a:p>
          <a:p>
            <a:pPr marL="0" indent="0">
              <a:buNone/>
            </a:pPr>
            <a:r>
              <a:rPr lang="en-US" altLang="en-US" sz="2400" b="1"/>
              <a:t>hace dos días, meses, años</a:t>
            </a:r>
          </a:p>
          <a:p>
            <a:pPr marL="0" indent="0">
              <a:buNone/>
            </a:pPr>
            <a:r>
              <a:rPr lang="en-US" altLang="en-US" sz="2400" b="1"/>
              <a:t>esta mañana, tarde</a:t>
            </a:r>
            <a:endParaRPr lang="en-US" altLang="en-US" sz="2400"/>
          </a:p>
          <a:p>
            <a:pPr marL="0" indent="0">
              <a:buNone/>
            </a:pPr>
            <a:r>
              <a:rPr lang="en-US" altLang="en-US" sz="2400" b="1"/>
              <a:t>ayer por la mañana, tarde</a:t>
            </a:r>
            <a:endParaRPr lang="en-US" altLang="en-US" sz="2400"/>
          </a:p>
        </p:txBody>
      </p:sp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3001"/>
            <a:ext cx="4038600" cy="49831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/>
              <a:t>Yesterday</a:t>
            </a:r>
          </a:p>
          <a:p>
            <a:pPr marL="0" indent="0">
              <a:buNone/>
            </a:pPr>
            <a:r>
              <a:rPr lang="en-US" altLang="en-US" sz="2400"/>
              <a:t>last week</a:t>
            </a:r>
          </a:p>
          <a:p>
            <a:pPr marL="0" indent="0">
              <a:buNone/>
            </a:pPr>
            <a:r>
              <a:rPr lang="en-US" altLang="en-US" sz="2400"/>
              <a:t>last night</a:t>
            </a:r>
          </a:p>
          <a:p>
            <a:pPr marL="0" indent="0">
              <a:buNone/>
            </a:pPr>
            <a:r>
              <a:rPr lang="en-US" altLang="en-US" sz="2400"/>
              <a:t>last month</a:t>
            </a:r>
          </a:p>
          <a:p>
            <a:pPr marL="0" indent="0">
              <a:buNone/>
            </a:pPr>
            <a:r>
              <a:rPr lang="en-US" altLang="en-US" sz="2400"/>
              <a:t>the other day</a:t>
            </a:r>
          </a:p>
          <a:p>
            <a:pPr marL="0" indent="0">
              <a:buNone/>
            </a:pPr>
            <a:r>
              <a:rPr lang="en-US" altLang="en-US" sz="2400"/>
              <a:t>last year</a:t>
            </a:r>
          </a:p>
          <a:p>
            <a:pPr marL="0" indent="0">
              <a:buNone/>
            </a:pPr>
            <a:r>
              <a:rPr lang="en-US" altLang="en-US" sz="2400"/>
              <a:t>Then</a:t>
            </a:r>
          </a:p>
          <a:p>
            <a:pPr marL="0" indent="0">
              <a:buNone/>
            </a:pPr>
            <a:r>
              <a:rPr lang="en-US" altLang="en-US" sz="2400"/>
              <a:t>two days, months, years ago</a:t>
            </a:r>
          </a:p>
          <a:p>
            <a:pPr marL="0" indent="0">
              <a:buNone/>
            </a:pPr>
            <a:r>
              <a:rPr lang="en-US" altLang="en-US" sz="2400"/>
              <a:t>this morning, afternoon</a:t>
            </a:r>
          </a:p>
          <a:p>
            <a:pPr marL="0" indent="0">
              <a:buNone/>
            </a:pPr>
            <a:r>
              <a:rPr lang="en-US" altLang="en-US" sz="2400"/>
              <a:t>yesterday morning, afternoon</a:t>
            </a:r>
          </a:p>
        </p:txBody>
      </p:sp>
    </p:spTree>
    <p:extLst>
      <p:ext uri="{BB962C8B-B14F-4D97-AF65-F5344CB8AC3E}">
        <p14:creationId xmlns:p14="http://schemas.microsoft.com/office/powerpoint/2010/main" val="292237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05000" y="228601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altLang="en-US" b="1" smtClean="0"/>
              <a:t>Expressions that signal use of </a:t>
            </a:r>
            <a:r>
              <a:rPr lang="en-US" altLang="en-US" b="1" smtClean="0">
                <a:solidFill>
                  <a:srgbClr val="FF0000"/>
                </a:solidFill>
              </a:rPr>
              <a:t>IMPERFECT</a:t>
            </a:r>
            <a:endParaRPr lang="en-US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143000"/>
            <a:ext cx="4038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b="1"/>
              <a:t>a menudo</a:t>
            </a:r>
          </a:p>
          <a:p>
            <a:pPr marL="0" indent="0">
              <a:buNone/>
            </a:pPr>
            <a:r>
              <a:rPr lang="en-US" altLang="en-US" sz="2400" b="1"/>
              <a:t>generalmente</a:t>
            </a:r>
          </a:p>
          <a:p>
            <a:pPr marL="0" indent="0">
              <a:buNone/>
            </a:pPr>
            <a:r>
              <a:rPr lang="en-US" altLang="en-US" sz="2400" b="1"/>
              <a:t>a veces</a:t>
            </a:r>
          </a:p>
          <a:p>
            <a:pPr marL="0" indent="0">
              <a:buNone/>
            </a:pPr>
            <a:r>
              <a:rPr lang="en-US" altLang="en-US" sz="2400" b="1"/>
              <a:t>muchas veces</a:t>
            </a:r>
          </a:p>
          <a:p>
            <a:pPr marL="0" indent="0">
              <a:buNone/>
            </a:pPr>
            <a:r>
              <a:rPr lang="en-US" altLang="en-US" sz="2400" b="1"/>
              <a:t>cada día, mes, año</a:t>
            </a:r>
          </a:p>
          <a:p>
            <a:pPr marL="0" indent="0">
              <a:buNone/>
            </a:pPr>
            <a:r>
              <a:rPr lang="en-US" altLang="en-US" sz="2400" b="1"/>
              <a:t>siempre</a:t>
            </a:r>
          </a:p>
          <a:p>
            <a:pPr marL="0" indent="0">
              <a:buNone/>
            </a:pPr>
            <a:r>
              <a:rPr lang="en-US" altLang="en-US" sz="2400" b="1"/>
              <a:t>todo el tiempo</a:t>
            </a:r>
          </a:p>
          <a:p>
            <a:pPr marL="0" indent="0">
              <a:buNone/>
            </a:pPr>
            <a:r>
              <a:rPr lang="en-US" altLang="en-US" sz="2400" b="1"/>
              <a:t>de vez en cuando</a:t>
            </a:r>
          </a:p>
          <a:p>
            <a:pPr marL="0" indent="0">
              <a:buNone/>
            </a:pPr>
            <a:r>
              <a:rPr lang="en-US" altLang="en-US" sz="2400" b="1"/>
              <a:t>frecuentamente</a:t>
            </a:r>
          </a:p>
          <a:p>
            <a:pPr marL="0" indent="0">
              <a:buNone/>
            </a:pPr>
            <a:r>
              <a:rPr lang="en-US" altLang="en-US" sz="2400" b="1"/>
              <a:t>nunca</a:t>
            </a:r>
          </a:p>
          <a:p>
            <a:pPr marL="0" indent="0">
              <a:buNone/>
            </a:pPr>
            <a:r>
              <a:rPr lang="en-US" altLang="en-US" sz="2400" b="1"/>
              <a:t>muchos veces</a:t>
            </a:r>
          </a:p>
          <a:p>
            <a:pPr marL="0" indent="0">
              <a:buNone/>
            </a:pPr>
            <a:r>
              <a:rPr lang="en-US" altLang="en-US" sz="2400" b="1"/>
              <a:t>todos los días, meses, años</a:t>
            </a:r>
          </a:p>
          <a:p>
            <a:pPr marL="0" indent="0">
              <a:buNone/>
            </a:pPr>
            <a:r>
              <a:rPr lang="en-US" altLang="en-US" sz="2400" b="1"/>
              <a:t>todo el tiempo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3000"/>
            <a:ext cx="40386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/>
              <a:t>Often</a:t>
            </a:r>
          </a:p>
          <a:p>
            <a:pPr marL="0" indent="0">
              <a:buNone/>
            </a:pPr>
            <a:r>
              <a:rPr lang="en-US" altLang="en-US" sz="2400"/>
              <a:t>Usually</a:t>
            </a:r>
          </a:p>
          <a:p>
            <a:pPr marL="0" indent="0">
              <a:buNone/>
            </a:pPr>
            <a:r>
              <a:rPr lang="en-US" altLang="en-US" sz="2400"/>
              <a:t>Sometimes</a:t>
            </a:r>
          </a:p>
          <a:p>
            <a:pPr marL="0" indent="0">
              <a:buNone/>
            </a:pPr>
            <a:r>
              <a:rPr lang="en-US" altLang="en-US" sz="2400"/>
              <a:t>many times</a:t>
            </a:r>
          </a:p>
          <a:p>
            <a:pPr marL="0" indent="0">
              <a:buNone/>
            </a:pPr>
            <a:r>
              <a:rPr lang="en-US" altLang="en-US" sz="2400"/>
              <a:t>every day, month, year</a:t>
            </a:r>
          </a:p>
          <a:p>
            <a:pPr marL="0" indent="0">
              <a:buNone/>
            </a:pPr>
            <a:r>
              <a:rPr lang="en-US" altLang="en-US" sz="2400"/>
              <a:t>Always</a:t>
            </a:r>
          </a:p>
          <a:p>
            <a:pPr marL="0" indent="0">
              <a:buNone/>
            </a:pPr>
            <a:r>
              <a:rPr lang="en-US" altLang="en-US" sz="2400"/>
              <a:t>All the time</a:t>
            </a:r>
          </a:p>
          <a:p>
            <a:pPr marL="0" indent="0">
              <a:buNone/>
            </a:pPr>
            <a:r>
              <a:rPr lang="en-US" altLang="en-US" sz="2400"/>
              <a:t>From time to time</a:t>
            </a:r>
          </a:p>
          <a:p>
            <a:pPr marL="0" indent="0">
              <a:buNone/>
            </a:pPr>
            <a:r>
              <a:rPr lang="en-US" altLang="en-US" sz="2400"/>
              <a:t>Frequently</a:t>
            </a:r>
          </a:p>
          <a:p>
            <a:pPr marL="0" indent="0">
              <a:buNone/>
            </a:pPr>
            <a:r>
              <a:rPr lang="en-US" altLang="en-US" sz="2400"/>
              <a:t>Never</a:t>
            </a:r>
          </a:p>
          <a:p>
            <a:pPr marL="0" indent="0">
              <a:buNone/>
            </a:pPr>
            <a:r>
              <a:rPr lang="en-US" altLang="en-US" sz="2400"/>
              <a:t>Many times</a:t>
            </a:r>
          </a:p>
          <a:p>
            <a:pPr marL="0" indent="0">
              <a:buNone/>
            </a:pPr>
            <a:r>
              <a:rPr lang="en-US" altLang="en-US" sz="2400"/>
              <a:t>Every day, month, year</a:t>
            </a:r>
          </a:p>
          <a:p>
            <a:pPr marL="0" indent="0">
              <a:buNone/>
            </a:pPr>
            <a:r>
              <a:rPr lang="en-US" altLang="en-US" sz="2400"/>
              <a:t>All the time</a:t>
            </a:r>
          </a:p>
        </p:txBody>
      </p:sp>
    </p:spTree>
    <p:extLst>
      <p:ext uri="{BB962C8B-B14F-4D97-AF65-F5344CB8AC3E}">
        <p14:creationId xmlns:p14="http://schemas.microsoft.com/office/powerpoint/2010/main" val="83187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Preterite / Imperfect  Clue Words</vt:lpstr>
      <vt:lpstr>More notes</vt:lpstr>
      <vt:lpstr>More notes</vt:lpstr>
      <vt:lpstr>Expressions that signal use of PRETERITE</vt:lpstr>
      <vt:lpstr>Expressions that signal use of IMPERFECT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/ Imperfect  Clue Words</dc:title>
  <dc:creator>Amanda Ford</dc:creator>
  <cp:lastModifiedBy>Amanda Ford</cp:lastModifiedBy>
  <cp:revision>1</cp:revision>
  <dcterms:created xsi:type="dcterms:W3CDTF">2016-01-29T14:40:48Z</dcterms:created>
  <dcterms:modified xsi:type="dcterms:W3CDTF">2016-01-29T14:41:01Z</dcterms:modified>
</cp:coreProperties>
</file>