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95" r:id="rId2"/>
    <p:sldId id="294" r:id="rId3"/>
    <p:sldId id="282" r:id="rId4"/>
    <p:sldId id="283" r:id="rId5"/>
    <p:sldId id="296" r:id="rId6"/>
    <p:sldId id="290" r:id="rId7"/>
    <p:sldId id="297" r:id="rId8"/>
    <p:sldId id="292" r:id="rId9"/>
    <p:sldId id="284" r:id="rId10"/>
    <p:sldId id="285" r:id="rId11"/>
    <p:sldId id="289" r:id="rId12"/>
    <p:sldId id="291" r:id="rId13"/>
    <p:sldId id="293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659"/>
    <a:srgbClr val="669900"/>
    <a:srgbClr val="FFFF00"/>
    <a:srgbClr val="FF9900"/>
    <a:srgbClr val="CE7B00"/>
    <a:srgbClr val="CC0099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00" autoAdjust="0"/>
    <p:restoredTop sz="90929"/>
  </p:normalViewPr>
  <p:slideViewPr>
    <p:cSldViewPr>
      <p:cViewPr varScale="1">
        <p:scale>
          <a:sx n="103" d="100"/>
          <a:sy n="103" d="100"/>
        </p:scale>
        <p:origin x="12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B1AF35-C072-42B0-A1CD-DA6A45004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0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78409D-4FD0-4ECB-B21D-2B6D44D98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77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C0DFC-5B5C-4FED-9991-4A159A1928B1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7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FCC4C-796B-4C0C-8FB4-92C23C54846A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3A8F0-A8A8-4E93-A56F-748CD7512729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4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24342-0230-4397-A68C-4199A932AF32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8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93277-C2FC-47AC-96B3-CF0A54865F16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9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6C162-85F2-4AA6-8C13-C47E78FE3D94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1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36D1D-B3B3-4522-86F0-5BE30BE392E8}" type="slidenum">
              <a:rPr lang="en-US"/>
              <a:pPr/>
              <a:t>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61D77-33A5-4077-9124-AE6FB5DF1D61}" type="slidenum">
              <a:rPr lang="en-US"/>
              <a:pPr/>
              <a:t>10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72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D0E73-D870-4EE4-9F74-D6D074EEC55E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74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5A0FA-0507-4612-AB60-B2AC39859D5C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00025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84835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u"/>
    <p:sndAc>
      <p:stSnd>
        <p:snd r:embed="rId1" name="projcto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E:\PFiles\MSOffice\Clipart\WebArt\bd15055_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8839200" cy="9144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73733" name="Picture 5" descr="C:\Program Files\Common Files\Microsoft Shared\Clipart\themes1\lines\bd15073_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3734" name="Text Box 6"/>
          <p:cNvSpPr txBox="1">
            <a:spLocks noChangeArrowheads="1"/>
          </p:cNvSpPr>
          <p:nvPr userDrawn="1"/>
        </p:nvSpPr>
        <p:spPr bwMode="auto">
          <a:xfrm>
            <a:off x="7696200" y="6400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BD9C992B-0B20-49FA-9415-698E52346BF0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pull dir="u"/>
    <p:sndAc>
      <p:stSnd>
        <p:snd r:embed="rId13" name="projctor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Pegasu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/>
              <a:t>El Presente Progresivo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¿Qué estás haciendo </a:t>
            </a:r>
            <a:r>
              <a:rPr lang="en-US" i="1">
                <a:solidFill>
                  <a:srgbClr val="FF0000"/>
                </a:solidFill>
              </a:rPr>
              <a:t>ahora mismo</a:t>
            </a:r>
            <a:r>
              <a:rPr lang="en-US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>
        <p:sndAc>
          <p:stSnd>
            <p:snd r:embed="rId2" name="projctor.wav"/>
          </p:stSnd>
        </p:sndAc>
      </p:transition>
    </mc:Choice>
    <mc:Fallback>
      <p:transition>
        <p:sndAc>
          <p:stSnd>
            <p:snd r:embed="rId2" name="projcto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Más ejemplos…: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00200" y="2743200"/>
            <a:ext cx="5943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Amanda y su bebé </a:t>
            </a:r>
            <a:r>
              <a:rPr lang="en-US" b="1">
                <a:solidFill>
                  <a:srgbClr val="FF0000"/>
                </a:solidFill>
              </a:rPr>
              <a:t>están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durmiendo</a:t>
            </a:r>
            <a:r>
              <a:rPr lang="en-US"/>
              <a:t>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Amalia </a:t>
            </a:r>
            <a:r>
              <a:rPr lang="en-US" b="1">
                <a:solidFill>
                  <a:srgbClr val="FF0000"/>
                </a:solidFill>
              </a:rPr>
              <a:t>está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lavando</a:t>
            </a:r>
            <a:r>
              <a:rPr lang="en-US"/>
              <a:t> los platos.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¿Vosotros </a:t>
            </a:r>
            <a:r>
              <a:rPr lang="en-US" b="1">
                <a:solidFill>
                  <a:srgbClr val="FF0000"/>
                </a:solidFill>
              </a:rPr>
              <a:t>estáis</a:t>
            </a:r>
            <a:r>
              <a:rPr lang="en-US"/>
              <a:t> </a:t>
            </a:r>
            <a:r>
              <a:rPr lang="en-US" b="1"/>
              <a:t>estudiando</a:t>
            </a:r>
            <a:r>
              <a:rPr lang="en-US"/>
              <a:t>?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Tú </a:t>
            </a:r>
            <a:r>
              <a:rPr lang="en-US" b="1">
                <a:solidFill>
                  <a:srgbClr val="FF0000"/>
                </a:solidFill>
              </a:rPr>
              <a:t>estás</a:t>
            </a:r>
            <a:r>
              <a:rPr lang="en-US"/>
              <a:t> </a:t>
            </a:r>
            <a:r>
              <a:rPr lang="en-US" b="1"/>
              <a:t>pensando</a:t>
            </a:r>
            <a:r>
              <a:rPr lang="en-US"/>
              <a:t> mucho en este examen.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Mis amigos </a:t>
            </a:r>
            <a:r>
              <a:rPr lang="en-US" b="1">
                <a:solidFill>
                  <a:srgbClr val="FF0000"/>
                </a:solidFill>
              </a:rPr>
              <a:t>están</a:t>
            </a:r>
            <a:r>
              <a:rPr lang="en-US" b="1"/>
              <a:t> llamando </a:t>
            </a:r>
            <a:r>
              <a:rPr lang="en-US"/>
              <a:t>por teléfono.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¿Quién </a:t>
            </a:r>
            <a:r>
              <a:rPr lang="en-US" b="1">
                <a:solidFill>
                  <a:srgbClr val="FF0000"/>
                </a:solidFill>
              </a:rPr>
              <a:t>está</a:t>
            </a:r>
            <a:r>
              <a:rPr lang="en-US" b="1"/>
              <a:t> hablando</a:t>
            </a:r>
            <a:r>
              <a:rPr lang="en-US"/>
              <a:t> en clase?</a:t>
            </a:r>
            <a:endParaRPr lang="en-US" b="1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 is always necessary to use the verb </a:t>
            </a:r>
            <a:r>
              <a:rPr lang="en-US" b="1">
                <a:solidFill>
                  <a:srgbClr val="FF0000"/>
                </a:solidFill>
              </a:rPr>
              <a:t>estar</a:t>
            </a:r>
            <a:r>
              <a:rPr lang="en-US"/>
              <a:t> and the </a:t>
            </a:r>
            <a:r>
              <a:rPr lang="en-US" b="1"/>
              <a:t>participle</a:t>
            </a:r>
            <a:r>
              <a:rPr lang="en-US"/>
              <a:t> (</a:t>
            </a:r>
            <a:r>
              <a:rPr lang="en-US" b="1">
                <a:solidFill>
                  <a:schemeClr val="tx2"/>
                </a:solidFill>
              </a:rPr>
              <a:t>–ando</a:t>
            </a:r>
            <a:r>
              <a:rPr lang="en-US"/>
              <a:t> / </a:t>
            </a:r>
            <a:r>
              <a:rPr lang="en-US" b="1">
                <a:solidFill>
                  <a:schemeClr val="tx2"/>
                </a:solidFill>
              </a:rPr>
              <a:t>–iendo)</a:t>
            </a:r>
            <a:r>
              <a:rPr lang="en-US"/>
              <a:t> of the main (action) verb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39944" name="Picture 8" descr="c:\Program Files\Microsoft Office\Clipart\standard\stddir4\pe0255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5257800"/>
            <a:ext cx="1160463" cy="1371600"/>
          </a:xfrm>
          <a:prstGeom prst="rect">
            <a:avLst/>
          </a:prstGeom>
          <a:noFill/>
        </p:spPr>
      </p:pic>
      <p:pic>
        <p:nvPicPr>
          <p:cNvPr id="39945" name="Picture 9" descr="c:\Program Files\Microsoft Office\Clipart\standard\stddir1\bd05558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5334000"/>
            <a:ext cx="1120775" cy="1338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r>
              <a:rPr lang="en-US"/>
              <a:t>Completen las frases…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¿Qué ____   ________ tú? (hacer)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estás    haciendo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" y="2103438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¿Dónde ____   ________ Luis? (comer)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057400" y="2103438"/>
            <a:ext cx="289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    comiendo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09600" y="28194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Ellas ____   ________ en Madrid. (vivir)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524000" y="28194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están    viviendo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09600" y="3551238"/>
            <a:ext cx="838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Yo ____   __________ deportes ahora. (practicar)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219200" y="3551238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estoy   practicando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609600" y="42672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Nosotros ______   __________ cartas. (escribir)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133600" y="42672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estamos   escribiendo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09600" y="4999038"/>
            <a:ext cx="746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¿Vosotros _____   _________ ? (estudiar)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2362200" y="499903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estáis    estudiando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09600" y="57150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¿Quién ____   ________ al ajedrez? (jugar)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1981200" y="5715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está     jugando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8" grpId="0" autoUpdateAnimBg="0"/>
      <p:bldP spid="44046" grpId="0" autoUpdateAnimBg="0"/>
      <p:bldP spid="44048" grpId="0" autoUpdateAnimBg="0"/>
      <p:bldP spid="44050" grpId="0" autoUpdateAnimBg="0"/>
      <p:bldP spid="44052" grpId="0" autoUpdateAnimBg="0"/>
      <p:bldP spid="440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Verbos irregulares…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057400" y="2085975"/>
            <a:ext cx="2209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Pedir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Decir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Dormir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Servir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Leer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200"/>
              <a:t>Traer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76800" y="2085975"/>
            <a:ext cx="2438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p</a:t>
            </a:r>
            <a:r>
              <a:rPr lang="en-US" sz="3200" i="1" u="sng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diendo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d</a:t>
            </a:r>
            <a:r>
              <a:rPr lang="en-US" sz="3200" i="1" u="sng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ciendo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d</a:t>
            </a:r>
            <a:r>
              <a:rPr lang="en-US" sz="3200" i="1" u="sng">
                <a:solidFill>
                  <a:srgbClr val="FF0000"/>
                </a:solidFill>
              </a:rPr>
              <a:t>u</a:t>
            </a:r>
            <a:r>
              <a:rPr lang="en-US" sz="3200">
                <a:solidFill>
                  <a:srgbClr val="FF0000"/>
                </a:solidFill>
              </a:rPr>
              <a:t>rmiendo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s</a:t>
            </a:r>
            <a:r>
              <a:rPr lang="en-US" sz="3200" i="1" u="sng">
                <a:solidFill>
                  <a:srgbClr val="FF0000"/>
                </a:solidFill>
              </a:rPr>
              <a:t>i</a:t>
            </a:r>
            <a:r>
              <a:rPr lang="en-US" sz="3200">
                <a:solidFill>
                  <a:srgbClr val="FF0000"/>
                </a:solidFill>
              </a:rPr>
              <a:t>rviendo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le</a:t>
            </a:r>
            <a:r>
              <a:rPr lang="en-US" sz="3200" i="1" u="sng">
                <a:solidFill>
                  <a:srgbClr val="FF0000"/>
                </a:solidFill>
              </a:rPr>
              <a:t>y</a:t>
            </a:r>
            <a:r>
              <a:rPr lang="en-US" sz="3200">
                <a:solidFill>
                  <a:srgbClr val="FF0000"/>
                </a:solidFill>
              </a:rPr>
              <a:t>endo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FF0000"/>
                </a:solidFill>
              </a:rPr>
              <a:t>tra</a:t>
            </a:r>
            <a:r>
              <a:rPr lang="en-US" sz="3200" i="1" u="sng">
                <a:solidFill>
                  <a:srgbClr val="FF0000"/>
                </a:solidFill>
              </a:rPr>
              <a:t>y</a:t>
            </a:r>
            <a:r>
              <a:rPr lang="en-US" sz="3200">
                <a:solidFill>
                  <a:srgbClr val="FF0000"/>
                </a:solidFill>
              </a:rPr>
              <a:t>endo</a:t>
            </a:r>
          </a:p>
        </p:txBody>
      </p:sp>
      <p:pic>
        <p:nvPicPr>
          <p:cNvPr id="46088" name="Picture 8" descr="c:\Program Files\Microsoft Office\Clipart\standard\stddir2\bs02010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19200"/>
            <a:ext cx="1365250" cy="1509713"/>
          </a:xfrm>
          <a:prstGeom prst="rect">
            <a:avLst/>
          </a:prstGeom>
          <a:noFill/>
        </p:spPr>
      </p:pic>
      <p:pic>
        <p:nvPicPr>
          <p:cNvPr id="46089" name="Picture 9" descr="c:\Program Files\Microsoft Office\Clipart\corpbas\j007919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143000"/>
            <a:ext cx="1152525" cy="2066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Ahora les toca a Uds…</a:t>
            </a:r>
          </a:p>
        </p:txBody>
      </p:sp>
      <p:grpSp>
        <p:nvGrpSpPr>
          <p:cNvPr id="48147" name="Group 19"/>
          <p:cNvGrpSpPr>
            <a:grpSpLocks/>
          </p:cNvGrpSpPr>
          <p:nvPr/>
        </p:nvGrpSpPr>
        <p:grpSpPr bwMode="auto">
          <a:xfrm>
            <a:off x="6629400" y="1295400"/>
            <a:ext cx="1438275" cy="1793875"/>
            <a:chOff x="4176" y="816"/>
            <a:chExt cx="906" cy="1130"/>
          </a:xfrm>
        </p:grpSpPr>
        <p:pic>
          <p:nvPicPr>
            <p:cNvPr id="48141" name="Picture 13" descr="c:\Program Files\Microsoft Office\Clipart\standard\stddir1\bd06919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76" y="816"/>
              <a:ext cx="906" cy="829"/>
            </a:xfrm>
            <a:prstGeom prst="rect">
              <a:avLst/>
            </a:prstGeom>
            <a:noFill/>
          </p:spPr>
        </p:pic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4227" y="1658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nosotros</a:t>
              </a:r>
            </a:p>
          </p:txBody>
        </p:sp>
      </p:grpSp>
      <p:grpSp>
        <p:nvGrpSpPr>
          <p:cNvPr id="48148" name="Group 20"/>
          <p:cNvGrpSpPr>
            <a:grpSpLocks/>
          </p:cNvGrpSpPr>
          <p:nvPr/>
        </p:nvGrpSpPr>
        <p:grpSpPr bwMode="auto">
          <a:xfrm>
            <a:off x="533400" y="3048000"/>
            <a:ext cx="1752600" cy="1981200"/>
            <a:chOff x="336" y="1920"/>
            <a:chExt cx="1104" cy="1248"/>
          </a:xfrm>
        </p:grpSpPr>
        <p:pic>
          <p:nvPicPr>
            <p:cNvPr id="48139" name="Picture 11" descr="c:\Program Files\Microsoft Office\Clipart\standard\stddir1\bd05507_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" y="1920"/>
              <a:ext cx="1104" cy="888"/>
            </a:xfrm>
            <a:prstGeom prst="rect">
              <a:avLst/>
            </a:prstGeom>
            <a:noFill/>
          </p:spPr>
        </p:pic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ellos</a:t>
              </a:r>
            </a:p>
          </p:txBody>
        </p:sp>
      </p:grpSp>
      <p:grpSp>
        <p:nvGrpSpPr>
          <p:cNvPr id="48149" name="Group 21"/>
          <p:cNvGrpSpPr>
            <a:grpSpLocks/>
          </p:cNvGrpSpPr>
          <p:nvPr/>
        </p:nvGrpSpPr>
        <p:grpSpPr bwMode="auto">
          <a:xfrm>
            <a:off x="6781800" y="4572000"/>
            <a:ext cx="1285875" cy="1981200"/>
            <a:chOff x="4272" y="2880"/>
            <a:chExt cx="810" cy="1248"/>
          </a:xfrm>
        </p:grpSpPr>
        <p:pic>
          <p:nvPicPr>
            <p:cNvPr id="48143" name="Picture 15" descr="c:\Program Files\Microsoft Office\Clipart\standard\stddir4\pe02603_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72" y="2880"/>
              <a:ext cx="810" cy="959"/>
            </a:xfrm>
            <a:prstGeom prst="rect">
              <a:avLst/>
            </a:prstGeom>
            <a:noFill/>
          </p:spPr>
        </p:pic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4522" y="384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tú</a:t>
              </a:r>
            </a:p>
          </p:txBody>
        </p:sp>
      </p:grp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581400" y="1766888"/>
            <a:ext cx="276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estamos viviendo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952750" y="3505200"/>
            <a:ext cx="2389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están bailando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4378325" y="5105400"/>
            <a:ext cx="225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estás jugando</a:t>
            </a:r>
          </a:p>
          <a:p>
            <a:r>
              <a:rPr lang="en-US" sz="2800" b="1">
                <a:solidFill>
                  <a:srgbClr val="FF0000"/>
                </a:solidFill>
              </a:rPr>
              <a:t>   (al fútbol)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 autoUpdateAnimBg="0"/>
      <p:bldP spid="48151" grpId="0" autoUpdateAnimBg="0"/>
      <p:bldP spid="481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egasus" pitchFamily="2" charset="0"/>
              </a:rPr>
              <a:t>Ahora les toca a Uds… (2)</a:t>
            </a:r>
          </a:p>
        </p:txBody>
      </p:sp>
      <p:grpSp>
        <p:nvGrpSpPr>
          <p:cNvPr id="78858" name="Group 10"/>
          <p:cNvGrpSpPr>
            <a:grpSpLocks/>
          </p:cNvGrpSpPr>
          <p:nvPr/>
        </p:nvGrpSpPr>
        <p:grpSpPr bwMode="auto">
          <a:xfrm>
            <a:off x="762000" y="1371600"/>
            <a:ext cx="1371600" cy="1870075"/>
            <a:chOff x="480" y="864"/>
            <a:chExt cx="864" cy="1178"/>
          </a:xfrm>
        </p:grpSpPr>
        <p:pic>
          <p:nvPicPr>
            <p:cNvPr id="78850" name="Picture 2" descr="c:\Program Files\Microsoft Office\Clipart\standard\stddir3\pe01705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" y="864"/>
              <a:ext cx="864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806" y="175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yo</a:t>
              </a:r>
            </a:p>
          </p:txBody>
        </p:sp>
      </p:grpSp>
      <p:grpSp>
        <p:nvGrpSpPr>
          <p:cNvPr id="78859" name="Group 11"/>
          <p:cNvGrpSpPr>
            <a:grpSpLocks/>
          </p:cNvGrpSpPr>
          <p:nvPr/>
        </p:nvGrpSpPr>
        <p:grpSpPr bwMode="auto">
          <a:xfrm>
            <a:off x="6705600" y="3048000"/>
            <a:ext cx="1366838" cy="1981200"/>
            <a:chOff x="4224" y="1920"/>
            <a:chExt cx="861" cy="1248"/>
          </a:xfrm>
        </p:grpSpPr>
        <p:pic>
          <p:nvPicPr>
            <p:cNvPr id="78852" name="Picture 4" descr="c:\Program Files\Microsoft Office\Clipart\standard\stddir3\fd00784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24" y="1920"/>
              <a:ext cx="861" cy="942"/>
            </a:xfrm>
            <a:prstGeom prst="rect">
              <a:avLst/>
            </a:prstGeom>
            <a:noFill/>
          </p:spPr>
        </p:pic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4562" y="2880"/>
              <a:ext cx="3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Ud.</a:t>
              </a:r>
            </a:p>
          </p:txBody>
        </p:sp>
      </p:grpSp>
      <p:grpSp>
        <p:nvGrpSpPr>
          <p:cNvPr id="78860" name="Group 12"/>
          <p:cNvGrpSpPr>
            <a:grpSpLocks/>
          </p:cNvGrpSpPr>
          <p:nvPr/>
        </p:nvGrpSpPr>
        <p:grpSpPr bwMode="auto">
          <a:xfrm>
            <a:off x="685800" y="4724400"/>
            <a:ext cx="1524000" cy="1752600"/>
            <a:chOff x="432" y="2976"/>
            <a:chExt cx="960" cy="1104"/>
          </a:xfrm>
        </p:grpSpPr>
        <p:pic>
          <p:nvPicPr>
            <p:cNvPr id="78851" name="Picture 3" descr="c:\Program Files\Microsoft Office\Clipart\standard\stddir1\bd07178_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2" y="2976"/>
              <a:ext cx="960" cy="790"/>
            </a:xfrm>
            <a:prstGeom prst="rect">
              <a:avLst/>
            </a:prstGeom>
            <a:noFill/>
          </p:spPr>
        </p:pic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540" y="3792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vosotros</a:t>
              </a:r>
            </a:p>
          </p:txBody>
        </p:sp>
      </p:grp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2419350" y="1766888"/>
            <a:ext cx="2468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estoy hablando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4087813" y="3505200"/>
            <a:ext cx="2327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 comiendo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2438400" y="5378450"/>
            <a:ext cx="284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estáis comprando</a:t>
            </a:r>
          </a:p>
        </p:txBody>
      </p:sp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 autoUpdateAnimBg="0"/>
      <p:bldP spid="78862" grpId="0" autoUpdateAnimBg="0"/>
      <p:bldP spid="788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5105400" y="2209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hoy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78038" y="2209800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pasado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6851650" y="22098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futuro</a:t>
            </a:r>
          </a:p>
        </p:txBody>
      </p:sp>
      <p:grpSp>
        <p:nvGrpSpPr>
          <p:cNvPr id="68623" name="Group 15"/>
          <p:cNvGrpSpPr>
            <a:grpSpLocks/>
          </p:cNvGrpSpPr>
          <p:nvPr/>
        </p:nvGrpSpPr>
        <p:grpSpPr bwMode="auto">
          <a:xfrm>
            <a:off x="838200" y="1676400"/>
            <a:ext cx="7239000" cy="685800"/>
            <a:chOff x="528" y="1056"/>
            <a:chExt cx="4560" cy="432"/>
          </a:xfrm>
        </p:grpSpPr>
        <p:sp>
          <p:nvSpPr>
            <p:cNvPr id="68611" name="Line 3"/>
            <p:cNvSpPr>
              <a:spLocks noChangeShapeType="1"/>
            </p:cNvSpPr>
            <p:nvPr/>
          </p:nvSpPr>
          <p:spPr bwMode="auto">
            <a:xfrm>
              <a:off x="528" y="1296"/>
              <a:ext cx="456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2" name="Line 4"/>
            <p:cNvSpPr>
              <a:spLocks noChangeShapeType="1"/>
            </p:cNvSpPr>
            <p:nvPr/>
          </p:nvSpPr>
          <p:spPr bwMode="auto">
            <a:xfrm>
              <a:off x="5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2880" y="1056"/>
              <a:ext cx="1056" cy="2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22" name="Group 14"/>
          <p:cNvGrpSpPr>
            <a:grpSpLocks/>
          </p:cNvGrpSpPr>
          <p:nvPr/>
        </p:nvGrpSpPr>
        <p:grpSpPr bwMode="auto">
          <a:xfrm>
            <a:off x="5257800" y="1905000"/>
            <a:ext cx="304800" cy="304800"/>
            <a:chOff x="2688" y="2160"/>
            <a:chExt cx="192" cy="192"/>
          </a:xfrm>
        </p:grpSpPr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 rot="16200000" flipH="1">
              <a:off x="2688" y="216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685800" y="3810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/>
              <a:t>	The </a:t>
            </a:r>
            <a:r>
              <a:rPr lang="en-US" sz="2800" b="1" i="1">
                <a:solidFill>
                  <a:srgbClr val="FF0000"/>
                </a:solidFill>
              </a:rPr>
              <a:t>present progressive</a:t>
            </a:r>
            <a:r>
              <a:rPr lang="en-US" sz="2800" b="1"/>
              <a:t> describes an action that is in process </a:t>
            </a:r>
            <a:r>
              <a:rPr lang="en-US" sz="2800" b="1" i="1">
                <a:solidFill>
                  <a:srgbClr val="FF0000"/>
                </a:solidFill>
              </a:rPr>
              <a:t>at the moment</a:t>
            </a:r>
            <a:r>
              <a:rPr lang="en-US" sz="2800" b="1"/>
              <a:t> we are talking.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911475" y="5635625"/>
            <a:ext cx="3335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¡ahora mismo!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>
        <p:sndAc>
          <p:stSnd>
            <p:snd r:embed="rId2" name="projctor.wav"/>
          </p:stSnd>
        </p:sndAc>
      </p:transition>
    </mc:Choice>
    <mc:Fallback>
      <p:transition>
        <p:sndAc>
          <p:stSnd>
            <p:snd r:embed="rId2" name="projcto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utoUpdateAnimBg="0"/>
      <p:bldP spid="68617" grpId="0" autoUpdateAnimBg="0"/>
      <p:bldP spid="68624" grpId="0" autoUpdateAnimBg="0"/>
      <p:bldP spid="686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¿Cómo lo </a:t>
            </a:r>
            <a:r>
              <a:rPr lang="en-US" i="1"/>
              <a:t>formamos</a:t>
            </a:r>
            <a:r>
              <a:rPr lang="en-US"/>
              <a:t>?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410200" y="4419600"/>
            <a:ext cx="350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-ar  		=  -ando</a:t>
            </a:r>
          </a:p>
          <a:p>
            <a:pPr>
              <a:spcBef>
                <a:spcPct val="50000"/>
              </a:spcBef>
            </a:pPr>
            <a:r>
              <a:rPr lang="en-US" sz="3200"/>
              <a:t>-er/-ir  	=  -iendo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624013" y="1362075"/>
            <a:ext cx="5843587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/>
              <a:t>  Compound verb form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/>
              <a:t>  2 parts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/>
              <a:t>  Present tense forms of </a:t>
            </a:r>
            <a:r>
              <a:rPr lang="en-US" sz="2800" b="1" i="1">
                <a:solidFill>
                  <a:srgbClr val="FF0000"/>
                </a:solidFill>
              </a:rPr>
              <a:t>ESTAR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b="1" i="1">
                <a:solidFill>
                  <a:srgbClr val="FF0000"/>
                </a:solidFill>
              </a:rPr>
              <a:t>  Present Participle</a:t>
            </a:r>
            <a:r>
              <a:rPr lang="en-US" sz="2800" b="1"/>
              <a:t> of the main verb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2800" b="1" i="1"/>
              <a:t>	(gerund / gerundio)</a:t>
            </a: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1296988" y="4495800"/>
            <a:ext cx="3525837" cy="1187450"/>
            <a:chOff x="817" y="2832"/>
            <a:chExt cx="2221" cy="748"/>
          </a:xfrm>
        </p:grpSpPr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817" y="2832"/>
              <a:ext cx="134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estoy	estamos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estás	estáis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está	están</a:t>
              </a: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2723" y="2976"/>
              <a:ext cx="31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/>
                <a:t>+</a:t>
              </a:r>
            </a:p>
          </p:txBody>
        </p:sp>
      </p:grp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  <p:bldP spid="348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Participio presente = </a:t>
            </a:r>
            <a:r>
              <a:rPr lang="en-US" i="1">
                <a:solidFill>
                  <a:srgbClr val="FF0000"/>
                </a:solidFill>
              </a:rPr>
              <a:t>-ing</a:t>
            </a:r>
          </a:p>
        </p:txBody>
      </p: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1524000" y="1260475"/>
            <a:ext cx="6040438" cy="4987925"/>
            <a:chOff x="960" y="794"/>
            <a:chExt cx="3805" cy="3142"/>
          </a:xfrm>
        </p:grpSpPr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960" y="794"/>
              <a:ext cx="38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Infinitivo</a:t>
              </a:r>
              <a:r>
                <a:rPr lang="en-US" b="1"/>
                <a:t>				</a:t>
              </a:r>
              <a:r>
                <a:rPr lang="en-US" b="1" u="sng">
                  <a:solidFill>
                    <a:srgbClr val="FF0000"/>
                  </a:solidFill>
                </a:rPr>
                <a:t>Participio</a:t>
              </a: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2880" y="864"/>
              <a:ext cx="0" cy="30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739900" y="1870075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hablar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6192838" y="1905000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habl</a:t>
            </a:r>
            <a:r>
              <a:rPr lang="en-US">
                <a:solidFill>
                  <a:srgbClr val="FF0000"/>
                </a:solidFill>
              </a:rPr>
              <a:t>ando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1754188" y="2479675"/>
            <a:ext cx="944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comer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6165850" y="25146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com</a:t>
            </a:r>
            <a:r>
              <a:rPr lang="en-US">
                <a:solidFill>
                  <a:srgbClr val="FF0000"/>
                </a:solidFill>
              </a:rPr>
              <a:t>iendo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1846263" y="312420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vivir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232525" y="3159125"/>
            <a:ext cx="124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viv</a:t>
            </a:r>
            <a:r>
              <a:rPr lang="en-US">
                <a:solidFill>
                  <a:srgbClr val="FF0000"/>
                </a:solidFill>
              </a:rPr>
              <a:t>iendo</a:t>
            </a: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654175" y="3775075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estudiar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6105525" y="38100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estudi</a:t>
            </a:r>
            <a:r>
              <a:rPr lang="en-US">
                <a:solidFill>
                  <a:srgbClr val="FF0000"/>
                </a:solidFill>
              </a:rPr>
              <a:t>ando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1736725" y="4384675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pensar</a:t>
            </a: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6075363" y="4419600"/>
            <a:ext cx="156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pens</a:t>
            </a:r>
            <a:r>
              <a:rPr lang="en-US">
                <a:solidFill>
                  <a:srgbClr val="FF0000"/>
                </a:solidFill>
              </a:rPr>
              <a:t>ando </a:t>
            </a:r>
            <a:r>
              <a:rPr lang="en-US"/>
              <a:t>*</a:t>
            </a: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1820863" y="49942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jugar</a:t>
            </a: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6157913" y="5029200"/>
            <a:ext cx="139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jug</a:t>
            </a:r>
            <a:r>
              <a:rPr lang="en-US">
                <a:solidFill>
                  <a:srgbClr val="FF0000"/>
                </a:solidFill>
              </a:rPr>
              <a:t>ando </a:t>
            </a:r>
            <a:r>
              <a:rPr lang="en-US"/>
              <a:t>*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1584325" y="5527675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encender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5883275" y="5562600"/>
            <a:ext cx="195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encend</a:t>
            </a:r>
            <a:r>
              <a:rPr lang="en-US">
                <a:solidFill>
                  <a:srgbClr val="FF0000"/>
                </a:solidFill>
              </a:rPr>
              <a:t>iendo </a:t>
            </a:r>
            <a:r>
              <a:rPr lang="en-US"/>
              <a:t>*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 autoUpdateAnimBg="0"/>
      <p:bldP spid="1043" grpId="0" autoUpdateAnimBg="0"/>
      <p:bldP spid="1044" grpId="0" autoUpdateAnimBg="0"/>
      <p:bldP spid="1045" grpId="0" autoUpdateAnimBg="0"/>
      <p:bldP spid="1046" grpId="0" autoUpdateAnimBg="0"/>
      <p:bldP spid="1047" grpId="0" autoUpdateAnimBg="0"/>
      <p:bldP spid="1048" grpId="0" autoUpdateAnimBg="0"/>
      <p:bldP spid="1049" grpId="0" autoUpdateAnimBg="0"/>
      <p:bldP spid="1050" grpId="0" autoUpdateAnimBg="0"/>
      <p:bldP spid="1051" grpId="0" autoUpdateAnimBg="0"/>
      <p:bldP spid="1052" grpId="0" autoUpdateAnimBg="0"/>
      <p:bldP spid="1053" grpId="0" autoUpdateAnimBg="0"/>
      <p:bldP spid="1054" grpId="0" autoUpdateAnimBg="0"/>
      <p:bldP spid="10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86000" y="14478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 English you would never say:</a:t>
            </a:r>
          </a:p>
          <a:p>
            <a:pPr algn="ctr">
              <a:spcBef>
                <a:spcPct val="50000"/>
              </a:spcBef>
            </a:pPr>
            <a:r>
              <a:rPr lang="en-US"/>
              <a:t>“He walking.”  or  “She working.”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You say:  </a:t>
            </a: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He’s walking.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/>
              <a:t>or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 u="sng">
                <a:solidFill>
                  <a:srgbClr val="FF0000"/>
                </a:solidFill>
              </a:rPr>
              <a:t>He is walking.</a:t>
            </a: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She’s working.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/>
              <a:t>or</a:t>
            </a:r>
            <a:r>
              <a:rPr lang="en-US">
                <a:solidFill>
                  <a:srgbClr val="FF0000"/>
                </a:solidFill>
              </a:rPr>
              <a:t>  </a:t>
            </a:r>
            <a:r>
              <a:rPr lang="en-US" u="sng">
                <a:solidFill>
                  <a:srgbClr val="FF0000"/>
                </a:solidFill>
              </a:rPr>
              <a:t>She is working.</a:t>
            </a:r>
          </a:p>
        </p:txBody>
      </p:sp>
      <p:grpSp>
        <p:nvGrpSpPr>
          <p:cNvPr id="75785" name="Group 9"/>
          <p:cNvGrpSpPr>
            <a:grpSpLocks/>
          </p:cNvGrpSpPr>
          <p:nvPr/>
        </p:nvGrpSpPr>
        <p:grpSpPr bwMode="auto">
          <a:xfrm>
            <a:off x="1752600" y="5576888"/>
            <a:ext cx="6477000" cy="823912"/>
            <a:chOff x="1104" y="3513"/>
            <a:chExt cx="4080" cy="519"/>
          </a:xfrm>
        </p:grpSpPr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1104" y="3657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ESTAR</a:t>
              </a:r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2448" y="3513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/>
                <a:t>+</a:t>
              </a:r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3168" y="3657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-ando    or    -iendo</a:t>
              </a:r>
            </a:p>
          </p:txBody>
        </p:sp>
      </p:grp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Presente Progresivo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459038" y="4419600"/>
            <a:ext cx="42179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 do the same in Spanish: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Never leave out the verb </a:t>
            </a:r>
            <a:r>
              <a:rPr lang="en-US" b="1" i="1">
                <a:solidFill>
                  <a:srgbClr val="FF0000"/>
                </a:solidFill>
              </a:rPr>
              <a:t>ESTAR</a:t>
            </a:r>
          </a:p>
        </p:txBody>
      </p:sp>
      <p:pic>
        <p:nvPicPr>
          <p:cNvPr id="75786" name="Picture 10" descr="c:\Program Files\Microsoft Office\Clipart\standard\stddir4\pe01857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00400"/>
            <a:ext cx="1752600" cy="1200150"/>
          </a:xfrm>
          <a:prstGeom prst="rect">
            <a:avLst/>
          </a:prstGeom>
          <a:noFill/>
        </p:spPr>
      </p:pic>
      <p:pic>
        <p:nvPicPr>
          <p:cNvPr id="75788" name="Picture 12" descr="c:\Program Files\Microsoft Office\Clipart\standard\stddir1\bd0712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048000"/>
            <a:ext cx="1114425" cy="14430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ESTAR</a:t>
            </a:r>
            <a:r>
              <a:rPr lang="en-US">
                <a:latin typeface="Times New Roman" charset="0"/>
              </a:rPr>
              <a:t> y el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Participio</a:t>
            </a:r>
          </a:p>
        </p:txBody>
      </p:sp>
      <p:grpSp>
        <p:nvGrpSpPr>
          <p:cNvPr id="45069" name="Group 13"/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-ando</a:t>
              </a: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-iendo</a:t>
              </a:r>
            </a:p>
          </p:txBody>
        </p:sp>
        <p:grpSp>
          <p:nvGrpSpPr>
            <p:cNvPr id="45068" name="Group 12"/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45059" name="Text Box 3"/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yo  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estoy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tú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él, ella, Ud.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nosotros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estamos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vosotros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estáis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ellos, ellas, Uds.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están</a:t>
                </a:r>
              </a:p>
            </p:txBody>
          </p:sp>
          <p:sp>
            <p:nvSpPr>
              <p:cNvPr id="45065" name="Text Box 9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400" b="1"/>
                  <a:t>+</a:t>
                </a:r>
              </a:p>
            </p:txBody>
          </p:sp>
        </p:grpSp>
      </p:grpSp>
      <p:pic>
        <p:nvPicPr>
          <p:cNvPr id="45066" name="Picture 10" descr="c:\Program Files\Microsoft Office\Clipart\standard\stddir4\pe0185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267200"/>
            <a:ext cx="3124200" cy="2139950"/>
          </a:xfrm>
          <a:prstGeom prst="rect">
            <a:avLst/>
          </a:prstGeom>
          <a:noFill/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053013" y="4572000"/>
            <a:ext cx="25506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He’s walking.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É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está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caminando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ESTAR</a:t>
            </a:r>
            <a:r>
              <a:rPr lang="en-US">
                <a:latin typeface="Times New Roman" charset="0"/>
              </a:rPr>
              <a:t> y el 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Participio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381000" y="1219200"/>
            <a:ext cx="7543800" cy="2682875"/>
            <a:chOff x="240" y="768"/>
            <a:chExt cx="4752" cy="1690"/>
          </a:xfrm>
        </p:grpSpPr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3504" y="12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-ando</a:t>
              </a: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3456" y="172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-iendo</a:t>
              </a:r>
            </a:p>
          </p:txBody>
        </p:sp>
        <p:grpSp>
          <p:nvGrpSpPr>
            <p:cNvPr id="76806" name="Group 6"/>
            <p:cNvGrpSpPr>
              <a:grpSpLocks/>
            </p:cNvGrpSpPr>
            <p:nvPr/>
          </p:nvGrpSpPr>
          <p:grpSpPr bwMode="auto">
            <a:xfrm>
              <a:off x="240" y="768"/>
              <a:ext cx="3005" cy="1690"/>
              <a:chOff x="240" y="768"/>
              <a:chExt cx="3005" cy="1690"/>
            </a:xfrm>
          </p:grpSpPr>
          <p:sp>
            <p:nvSpPr>
              <p:cNvPr id="76807" name="Text Box 7"/>
              <p:cNvSpPr txBox="1">
                <a:spLocks noChangeArrowheads="1"/>
              </p:cNvSpPr>
              <p:nvPr/>
            </p:nvSpPr>
            <p:spPr bwMode="auto">
              <a:xfrm>
                <a:off x="240" y="768"/>
                <a:ext cx="2112" cy="1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yo  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estoy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tú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él, ella, Ud.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nosotros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estamos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vosotros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estáis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ellos, ellas, Uds. </a:t>
                </a:r>
                <a:r>
                  <a:rPr lang="en-US" sz="2000" b="1">
                    <a:solidFill>
                      <a:srgbClr val="FF0000"/>
                    </a:solidFill>
                    <a:latin typeface="Arial" charset="0"/>
                  </a:rPr>
                  <a:t>están</a:t>
                </a:r>
              </a:p>
            </p:txBody>
          </p:sp>
          <p:sp>
            <p:nvSpPr>
              <p:cNvPr id="76808" name="Text Box 8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317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4400" b="1"/>
                  <a:t>+</a:t>
                </a:r>
              </a:p>
            </p:txBody>
          </p:sp>
        </p:grpSp>
      </p:grp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053013" y="4572000"/>
            <a:ext cx="27463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She’s working.</a:t>
            </a:r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Ella </a:t>
            </a:r>
            <a:r>
              <a:rPr lang="en-US" i="1" u="sng">
                <a:solidFill>
                  <a:srgbClr val="FF0000"/>
                </a:solidFill>
              </a:rPr>
              <a:t>está trabajando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6811" name="Picture 11" descr="c:\Program Files\Microsoft Office\Clipart\standard\stddir1\bd0712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191000"/>
            <a:ext cx="1824038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¿En inglés o en español?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English you can say:</a:t>
            </a:r>
          </a:p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I am working</a:t>
            </a:r>
            <a:r>
              <a:rPr lang="en-US" i="1"/>
              <a:t> right now</a:t>
            </a:r>
            <a:r>
              <a:rPr lang="en-US"/>
              <a:t>    </a:t>
            </a:r>
            <a:r>
              <a:rPr lang="en-US" b="1"/>
              <a:t>or  </a:t>
            </a:r>
            <a:r>
              <a:rPr lang="en-US" i="1">
                <a:solidFill>
                  <a:srgbClr val="FF0000"/>
                </a:solidFill>
              </a:rPr>
              <a:t>I am</a:t>
            </a:r>
            <a:r>
              <a:rPr lang="en-US" i="1"/>
              <a:t> </a:t>
            </a:r>
            <a:r>
              <a:rPr lang="en-US" i="1">
                <a:solidFill>
                  <a:srgbClr val="FF0000"/>
                </a:solidFill>
              </a:rPr>
              <a:t>working</a:t>
            </a:r>
            <a:r>
              <a:rPr lang="en-US" i="1"/>
              <a:t> tomorrow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66800" y="2438400"/>
            <a:ext cx="693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***</a:t>
            </a:r>
            <a:r>
              <a:rPr lang="en-US"/>
              <a:t> In Spanish you </a:t>
            </a:r>
            <a:r>
              <a:rPr lang="en-US" b="1"/>
              <a:t>cannot</a:t>
            </a:r>
            <a:r>
              <a:rPr lang="en-US"/>
              <a:t> do this.  The progressive in Spanish is ONLY used to describe an action that is in process at the moment we are talking (</a:t>
            </a:r>
            <a:r>
              <a:rPr lang="en-US" b="1">
                <a:solidFill>
                  <a:srgbClr val="FF0000"/>
                </a:solidFill>
              </a:rPr>
              <a:t>ahora mismo</a:t>
            </a:r>
            <a:r>
              <a:rPr lang="en-US"/>
              <a:t>).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600200" y="3778250"/>
            <a:ext cx="594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***</a:t>
            </a:r>
            <a:r>
              <a:rPr lang="en-US"/>
              <a:t> In Spanish we can use the expression            </a:t>
            </a:r>
            <a:r>
              <a:rPr lang="en-US" b="1"/>
              <a:t>IR</a:t>
            </a:r>
            <a:r>
              <a:rPr lang="en-US"/>
              <a:t> + </a:t>
            </a:r>
            <a:r>
              <a:rPr lang="en-US" b="1"/>
              <a:t>A</a:t>
            </a:r>
            <a:r>
              <a:rPr lang="en-US"/>
              <a:t> + </a:t>
            </a:r>
            <a:r>
              <a:rPr lang="en-US" b="1"/>
              <a:t>Infinitive</a:t>
            </a:r>
            <a:r>
              <a:rPr lang="en-US"/>
              <a:t> to refer to the near future (</a:t>
            </a:r>
            <a:r>
              <a:rPr lang="en-US">
                <a:solidFill>
                  <a:srgbClr val="FF0000"/>
                </a:solidFill>
              </a:rPr>
              <a:t>tomorrow</a:t>
            </a:r>
            <a:r>
              <a:rPr lang="en-US"/>
              <a:t>).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493963" y="5181600"/>
            <a:ext cx="417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Estoy trabajando</a:t>
            </a:r>
            <a:r>
              <a:rPr lang="en-US"/>
              <a:t> ahora mismo.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071813" y="5867400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Voy a trabajar</a:t>
            </a:r>
            <a:r>
              <a:rPr lang="en-US"/>
              <a:t> mañana.</a:t>
            </a:r>
          </a:p>
        </p:txBody>
      </p:sp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4" grpId="0" autoUpdateAnimBg="0"/>
      <p:bldP spid="471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Por ejemplo…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00200" y="3705225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Juan </a:t>
            </a:r>
            <a:r>
              <a:rPr lang="en-US" b="1">
                <a:solidFill>
                  <a:srgbClr val="FF0000"/>
                </a:solidFill>
              </a:rPr>
              <a:t>está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escribiendo</a:t>
            </a:r>
            <a:r>
              <a:rPr lang="en-US"/>
              <a:t> la carta.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Andrés y Alicia </a:t>
            </a:r>
            <a:r>
              <a:rPr lang="en-US" b="1">
                <a:solidFill>
                  <a:srgbClr val="FF0000"/>
                </a:solidFill>
              </a:rPr>
              <a:t>están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comiendo</a:t>
            </a:r>
            <a:r>
              <a:rPr lang="en-US"/>
              <a:t> un burrito.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Tx/>
              <a:buAutoNum type="arabicParenR"/>
            </a:pPr>
            <a:r>
              <a:rPr lang="en-US"/>
              <a:t>Pedro y yo </a:t>
            </a:r>
            <a:r>
              <a:rPr lang="en-US" b="1">
                <a:solidFill>
                  <a:srgbClr val="FF0000"/>
                </a:solidFill>
              </a:rPr>
              <a:t>estamos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jugando</a:t>
            </a:r>
            <a:r>
              <a:rPr lang="en-US"/>
              <a:t> a las cartas.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57400" y="29098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ESTAR</a:t>
            </a:r>
            <a:r>
              <a:rPr lang="en-US"/>
              <a:t>        </a:t>
            </a:r>
            <a:r>
              <a:rPr lang="en-US" sz="2800" b="1"/>
              <a:t>+</a:t>
            </a:r>
            <a:r>
              <a:rPr lang="en-US"/>
              <a:t>       </a:t>
            </a:r>
            <a:r>
              <a:rPr lang="en-US" b="1">
                <a:solidFill>
                  <a:schemeClr val="tx2"/>
                </a:solidFill>
              </a:rPr>
              <a:t>Participio presente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393825" y="1295400"/>
            <a:ext cx="63023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Unas oraciones usando el presente progresivo: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Right now</a:t>
            </a:r>
            <a:r>
              <a:rPr lang="en-US" b="1"/>
              <a:t> Juan, Andrés, Alicia, Pedro and I are doing something… </a:t>
            </a:r>
          </a:p>
        </p:txBody>
      </p:sp>
      <p:pic>
        <p:nvPicPr>
          <p:cNvPr id="38922" name="Picture 10" descr="c:\Program Files\Microsoft Office\Clipart\corpbas\bd1969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334000"/>
            <a:ext cx="1524000" cy="1208088"/>
          </a:xfrm>
          <a:prstGeom prst="rect">
            <a:avLst/>
          </a:prstGeom>
          <a:noFill/>
        </p:spPr>
      </p:pic>
      <p:pic>
        <p:nvPicPr>
          <p:cNvPr id="38923" name="Picture 11" descr="c:\Program Files\Microsoft Office\Clipart\standard\stddir3\pe01709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57800"/>
            <a:ext cx="1357313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autoUpdateAnimBg="0"/>
      <p:bldP spid="38917" grpId="0" autoUpdateAnimBg="0"/>
    </p:bldLst>
  </p:timing>
</p:sld>
</file>

<file path=ppt/theme/theme1.xml><?xml version="1.0" encoding="utf-8"?>
<a:theme xmlns:a="http://schemas.openxmlformats.org/drawingml/2006/main" name="Greco Roman Style">
  <a:themeElements>
    <a:clrScheme name="Greco Roman Sty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eco Roman Style">
      <a:majorFont>
        <a:latin typeface="Pegasus"/>
        <a:ea typeface=""/>
        <a:cs typeface=""/>
      </a:majorFont>
      <a:minorFont>
        <a:latin typeface="Pegas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reco Roman Sty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co Roman Sty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co Roman Sty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Designs\Greco Roman Style.pot</Template>
  <TotalTime>532</TotalTime>
  <Words>558</Words>
  <Application>Microsoft Office PowerPoint</Application>
  <PresentationFormat>On-screen Show (4:3)</PresentationFormat>
  <Paragraphs>150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Pegasus</vt:lpstr>
      <vt:lpstr>Times New Roman</vt:lpstr>
      <vt:lpstr>Wingdings</vt:lpstr>
      <vt:lpstr>Greco Roman Style</vt:lpstr>
      <vt:lpstr>El Presente Progresivo</vt:lpstr>
      <vt:lpstr>PowerPoint Presentation</vt:lpstr>
      <vt:lpstr>¿Cómo lo formamos?</vt:lpstr>
      <vt:lpstr>Participio presente = -ing</vt:lpstr>
      <vt:lpstr>PowerPoint Presentation</vt:lpstr>
      <vt:lpstr>ESTAR y el Participio</vt:lpstr>
      <vt:lpstr>ESTAR y el Participio</vt:lpstr>
      <vt:lpstr>¿En inglés o en español?</vt:lpstr>
      <vt:lpstr>Por ejemplo…</vt:lpstr>
      <vt:lpstr>Más ejemplos…:</vt:lpstr>
      <vt:lpstr>Completen las frases…</vt:lpstr>
      <vt:lpstr>Verbos irregulares…</vt:lpstr>
      <vt:lpstr>Ahora les toca a Uds…</vt:lpstr>
      <vt:lpstr>PowerPoint Presentation</vt:lpstr>
    </vt:vector>
  </TitlesOfParts>
  <Company>EDUCACION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Progresivo</dc:title>
  <dc:subject>Español 101</dc:subject>
  <dc:creator>Jaime E Olalde</dc:creator>
  <cp:lastModifiedBy>Amanda Ford</cp:lastModifiedBy>
  <cp:revision>96</cp:revision>
  <dcterms:created xsi:type="dcterms:W3CDTF">2000-03-27T05:59:45Z</dcterms:created>
  <dcterms:modified xsi:type="dcterms:W3CDTF">2015-09-08T13:22:43Z</dcterms:modified>
</cp:coreProperties>
</file>