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67C217-D11E-4304-BCEE-891DC3EE5636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7E65C5-9DAB-4034-914B-1FE7EF35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54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y para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 III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 OF A SEARCH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930167"/>
            <a:ext cx="11193517" cy="581747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For, in search of</a:t>
            </a:r>
          </a:p>
          <a:p>
            <a:endParaRPr lang="en-US" sz="3200" dirty="0"/>
          </a:p>
          <a:p>
            <a:r>
              <a:rPr lang="en-US" sz="3200" dirty="0" smtClean="0"/>
              <a:t>Vengo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ti</a:t>
            </a:r>
            <a:r>
              <a:rPr lang="en-US" sz="3200" dirty="0" smtClean="0"/>
              <a:t> a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ocho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I’m coming for you at eight.</a:t>
            </a:r>
          </a:p>
          <a:p>
            <a:endParaRPr lang="en-US" sz="3200" dirty="0"/>
          </a:p>
          <a:p>
            <a:r>
              <a:rPr lang="en-US" sz="3200" dirty="0" smtClean="0"/>
              <a:t>Manuel </a:t>
            </a:r>
            <a:r>
              <a:rPr lang="en-US" sz="3200" dirty="0" err="1" smtClean="0"/>
              <a:t>fue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cámera</a:t>
            </a:r>
            <a:r>
              <a:rPr lang="en-US" sz="3200" dirty="0" smtClean="0"/>
              <a:t> digital.</a:t>
            </a:r>
          </a:p>
          <a:p>
            <a:endParaRPr lang="en-US" sz="3200" dirty="0"/>
          </a:p>
          <a:p>
            <a:r>
              <a:rPr lang="en-US" sz="3200" dirty="0" smtClean="0"/>
              <a:t>Manuel went in search for his digital camera.</a:t>
            </a:r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1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Means by which something is done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By, by way of, by means of</a:t>
            </a:r>
          </a:p>
          <a:p>
            <a:endParaRPr lang="en-US" sz="3200" dirty="0"/>
          </a:p>
          <a:p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viajan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autopista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They travel by (by way of) the highway.</a:t>
            </a:r>
          </a:p>
        </p:txBody>
      </p:sp>
    </p:spTree>
    <p:extLst>
      <p:ext uri="{BB962C8B-B14F-4D97-AF65-F5344CB8AC3E}">
        <p14:creationId xmlns:p14="http://schemas.microsoft.com/office/powerpoint/2010/main" val="94997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Exchange or substitution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For, in exchange for</a:t>
            </a:r>
          </a:p>
          <a:p>
            <a:endParaRPr lang="en-US" sz="3200" dirty="0"/>
          </a:p>
          <a:p>
            <a:r>
              <a:rPr lang="en-US" sz="3200" dirty="0" smtClean="0"/>
              <a:t>Le di </a:t>
            </a:r>
            <a:r>
              <a:rPr lang="en-US" sz="3200" dirty="0" err="1" smtClean="0"/>
              <a:t>dinero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el </a:t>
            </a:r>
            <a:r>
              <a:rPr lang="en-US" sz="3200" dirty="0" err="1" smtClean="0"/>
              <a:t>reproductor</a:t>
            </a:r>
            <a:r>
              <a:rPr lang="en-US" sz="3200" dirty="0" smtClean="0"/>
              <a:t> de MP3.</a:t>
            </a:r>
          </a:p>
          <a:p>
            <a:endParaRPr lang="en-US" sz="3200" dirty="0"/>
          </a:p>
          <a:p>
            <a:r>
              <a:rPr lang="en-US" sz="3200" dirty="0" smtClean="0"/>
              <a:t>I gave him money for the MP3 player.</a:t>
            </a:r>
          </a:p>
        </p:txBody>
      </p:sp>
    </p:spTree>
    <p:extLst>
      <p:ext uri="{BB962C8B-B14F-4D97-AF65-F5344CB8AC3E}">
        <p14:creationId xmlns:p14="http://schemas.microsoft.com/office/powerpoint/2010/main" val="264703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Unit of 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Per, by</a:t>
            </a:r>
          </a:p>
          <a:p>
            <a:endParaRPr lang="en-US" sz="3200" dirty="0"/>
          </a:p>
          <a:p>
            <a:r>
              <a:rPr lang="en-US" sz="3200" dirty="0" smtClean="0"/>
              <a:t>José </a:t>
            </a:r>
            <a:r>
              <a:rPr lang="en-US" sz="3200" dirty="0" err="1" smtClean="0"/>
              <a:t>manajaba</a:t>
            </a:r>
            <a:r>
              <a:rPr lang="en-US" sz="3200" dirty="0" smtClean="0"/>
              <a:t> a 120 </a:t>
            </a:r>
            <a:r>
              <a:rPr lang="en-US" sz="3200" dirty="0" err="1" smtClean="0"/>
              <a:t>kilómetros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hora.</a:t>
            </a:r>
          </a:p>
          <a:p>
            <a:endParaRPr lang="en-US" sz="3200" dirty="0"/>
          </a:p>
          <a:p>
            <a:r>
              <a:rPr lang="en-US" sz="3200" dirty="0" smtClean="0"/>
              <a:t>José was driving 120 kilometers per hour.</a:t>
            </a:r>
          </a:p>
        </p:txBody>
      </p:sp>
    </p:spTree>
    <p:extLst>
      <p:ext uri="{BB962C8B-B14F-4D97-AF65-F5344CB8AC3E}">
        <p14:creationId xmlns:p14="http://schemas.microsoft.com/office/powerpoint/2010/main" val="35836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err="1" smtClean="0"/>
              <a:t>pARA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MOVEMENT:  Destination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Toward, in the direction of</a:t>
            </a:r>
          </a:p>
          <a:p>
            <a:endParaRPr lang="en-US" sz="3200" dirty="0"/>
          </a:p>
          <a:p>
            <a:r>
              <a:rPr lang="en-US" sz="3200" dirty="0" err="1" smtClean="0"/>
              <a:t>Salimos</a:t>
            </a:r>
            <a:r>
              <a:rPr lang="en-US" sz="3200" dirty="0" smtClean="0"/>
              <a:t> </a:t>
            </a:r>
            <a:r>
              <a:rPr lang="en-US" sz="3200" b="1" dirty="0" smtClean="0"/>
              <a:t>para</a:t>
            </a:r>
            <a:r>
              <a:rPr lang="en-US" sz="3200" dirty="0" smtClean="0"/>
              <a:t> Córdoba el </a:t>
            </a:r>
            <a:r>
              <a:rPr lang="en-US" sz="3200" dirty="0" err="1" smtClean="0"/>
              <a:t>sábado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We are leaving for Córdoba on Saturday.</a:t>
            </a:r>
          </a:p>
        </p:txBody>
      </p:sp>
    </p:spTree>
    <p:extLst>
      <p:ext uri="{BB962C8B-B14F-4D97-AF65-F5344CB8AC3E}">
        <p14:creationId xmlns:p14="http://schemas.microsoft.com/office/powerpoint/2010/main" val="7792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TIME: deadline or a specific time in the future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By, for</a:t>
            </a:r>
          </a:p>
          <a:p>
            <a:endParaRPr lang="en-US" sz="3200" dirty="0"/>
          </a:p>
          <a:p>
            <a:r>
              <a:rPr lang="en-US" sz="3200" dirty="0" err="1" smtClean="0"/>
              <a:t>Él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a </a:t>
            </a:r>
            <a:r>
              <a:rPr lang="en-US" sz="3200" dirty="0" err="1" smtClean="0"/>
              <a:t>arreglar</a:t>
            </a:r>
            <a:r>
              <a:rPr lang="en-US" sz="3200" dirty="0" smtClean="0"/>
              <a:t> el </a:t>
            </a:r>
            <a:r>
              <a:rPr lang="en-US" sz="3200" dirty="0" err="1" smtClean="0"/>
              <a:t>carro</a:t>
            </a:r>
            <a:r>
              <a:rPr lang="en-US" sz="3200" dirty="0" smtClean="0"/>
              <a:t> </a:t>
            </a:r>
            <a:r>
              <a:rPr lang="en-US" sz="3200" b="1" dirty="0" smtClean="0"/>
              <a:t>para</a:t>
            </a:r>
            <a:r>
              <a:rPr lang="en-US" sz="3200" dirty="0" smtClean="0"/>
              <a:t> el </a:t>
            </a:r>
            <a:r>
              <a:rPr lang="en-US" sz="3200" dirty="0" err="1" smtClean="0"/>
              <a:t>viernes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He will fix the car by Friday.</a:t>
            </a:r>
          </a:p>
        </p:txBody>
      </p:sp>
    </p:spTree>
    <p:extLst>
      <p:ext uri="{BB962C8B-B14F-4D97-AF65-F5344CB8AC3E}">
        <p14:creationId xmlns:p14="http://schemas.microsoft.com/office/powerpoint/2010/main" val="13806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ACTION:  purpose or goal + (infinitive)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 order to</a:t>
            </a:r>
          </a:p>
          <a:p>
            <a:endParaRPr lang="en-US" sz="3200" dirty="0"/>
          </a:p>
          <a:p>
            <a:r>
              <a:rPr lang="en-US" sz="3200" dirty="0" smtClean="0"/>
              <a:t>Juan </a:t>
            </a:r>
            <a:r>
              <a:rPr lang="en-US" sz="3200" dirty="0" err="1" smtClean="0"/>
              <a:t>estudia</a:t>
            </a:r>
            <a:r>
              <a:rPr lang="en-US" sz="3200" dirty="0" smtClean="0"/>
              <a:t> </a:t>
            </a:r>
            <a:r>
              <a:rPr lang="en-US" sz="3200" b="1" dirty="0" smtClean="0"/>
              <a:t>para</a:t>
            </a:r>
            <a:r>
              <a:rPr lang="en-US" sz="3200" dirty="0" smtClean="0"/>
              <a:t> (</a:t>
            </a:r>
            <a:r>
              <a:rPr lang="en-US" sz="3200" dirty="0" err="1" smtClean="0"/>
              <a:t>ser</a:t>
            </a:r>
            <a:r>
              <a:rPr lang="en-US" sz="3200" dirty="0" smtClean="0"/>
              <a:t>) </a:t>
            </a:r>
            <a:r>
              <a:rPr lang="en-US" sz="3200" dirty="0" err="1" smtClean="0"/>
              <a:t>mecánico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Juan is studying to be a mechanic.</a:t>
            </a:r>
          </a:p>
        </p:txBody>
      </p:sp>
    </p:spTree>
    <p:extLst>
      <p:ext uri="{BB962C8B-B14F-4D97-AF65-F5344CB8AC3E}">
        <p14:creationId xmlns:p14="http://schemas.microsoft.com/office/powerpoint/2010/main" val="292770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Purpose + (noun)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For, used for</a:t>
            </a:r>
          </a:p>
          <a:p>
            <a:endParaRPr lang="en-US" sz="3200" dirty="0"/>
          </a:p>
          <a:p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llanta</a:t>
            </a:r>
            <a:r>
              <a:rPr lang="en-US" sz="3200" dirty="0" smtClean="0"/>
              <a:t> </a:t>
            </a:r>
            <a:r>
              <a:rPr lang="en-US" sz="3200" b="1" dirty="0" smtClean="0"/>
              <a:t>para</a:t>
            </a:r>
            <a:r>
              <a:rPr lang="en-US" sz="3200" dirty="0" smtClean="0"/>
              <a:t> el </a:t>
            </a:r>
            <a:r>
              <a:rPr lang="en-US" sz="3200" dirty="0" err="1" smtClean="0"/>
              <a:t>carro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It’s a tire for the car.</a:t>
            </a:r>
          </a:p>
        </p:txBody>
      </p:sp>
    </p:spTree>
    <p:extLst>
      <p:ext uri="{BB962C8B-B14F-4D97-AF65-F5344CB8AC3E}">
        <p14:creationId xmlns:p14="http://schemas.microsoft.com/office/powerpoint/2010/main" val="31884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recipient of something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</a:t>
            </a:r>
          </a:p>
          <a:p>
            <a:endParaRPr lang="en-US" sz="3200" dirty="0"/>
          </a:p>
          <a:p>
            <a:r>
              <a:rPr lang="en-US" sz="3200" dirty="0" err="1" smtClean="0"/>
              <a:t>Compré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impresora</a:t>
            </a:r>
            <a:r>
              <a:rPr lang="en-US" sz="3200" dirty="0" smtClean="0"/>
              <a:t> </a:t>
            </a:r>
            <a:r>
              <a:rPr lang="en-US" sz="3200" b="1" dirty="0" smtClean="0"/>
              <a:t>para</a:t>
            </a:r>
            <a:r>
              <a:rPr lang="en-US" sz="3200" dirty="0" smtClean="0"/>
              <a:t> mi </a:t>
            </a:r>
            <a:r>
              <a:rPr lang="en-US" sz="3200" dirty="0" err="1" smtClean="0"/>
              <a:t>abuelo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 bought a printer for my grandfather.</a:t>
            </a:r>
          </a:p>
        </p:txBody>
      </p:sp>
    </p:spTree>
    <p:extLst>
      <p:ext uri="{BB962C8B-B14F-4D97-AF65-F5344CB8AC3E}">
        <p14:creationId xmlns:p14="http://schemas.microsoft.com/office/powerpoint/2010/main" val="258575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041" y="173420"/>
            <a:ext cx="11193517" cy="668457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4000" dirty="0" smtClean="0"/>
              <a:t>Spanish has 2 words that mean </a:t>
            </a:r>
            <a:r>
              <a:rPr lang="en-US" sz="4000" i="1" dirty="0" smtClean="0"/>
              <a:t>for</a:t>
            </a:r>
            <a:r>
              <a:rPr lang="en-US" sz="4000" dirty="0" smtClean="0"/>
              <a:t>:  </a:t>
            </a:r>
            <a:r>
              <a:rPr lang="en-US" sz="4000" b="1" dirty="0" err="1" smtClean="0"/>
              <a:t>por</a:t>
            </a:r>
            <a:r>
              <a:rPr lang="en-US" sz="4000" b="1" dirty="0" smtClean="0"/>
              <a:t> </a:t>
            </a:r>
            <a:r>
              <a:rPr lang="en-US" sz="4000" dirty="0" smtClean="0"/>
              <a:t> and </a:t>
            </a:r>
            <a:r>
              <a:rPr lang="en-US" sz="4000" b="1" dirty="0" smtClean="0"/>
              <a:t>para.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000" dirty="0" smtClean="0"/>
              <a:t>2 prepositions </a:t>
            </a:r>
            <a:r>
              <a:rPr lang="en-US" sz="4000" b="1" dirty="0" smtClean="0"/>
              <a:t>ARE NOT </a:t>
            </a:r>
            <a:r>
              <a:rPr lang="en-US" sz="4000" dirty="0" smtClean="0"/>
              <a:t>interchangeable.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000" b="1" dirty="0" smtClean="0"/>
              <a:t>POR</a:t>
            </a:r>
            <a:r>
              <a:rPr lang="en-US" sz="4000" dirty="0" smtClean="0"/>
              <a:t> and </a:t>
            </a:r>
            <a:r>
              <a:rPr lang="en-US" sz="4000" b="1" dirty="0" smtClean="0"/>
              <a:t>PARA </a:t>
            </a:r>
            <a:r>
              <a:rPr lang="en-US" sz="4000" dirty="0" smtClean="0"/>
              <a:t>are used to describe aspects of </a:t>
            </a:r>
            <a:r>
              <a:rPr lang="en-US" sz="4000" b="1" dirty="0" smtClean="0"/>
              <a:t>MOVEMENT, TIME, </a:t>
            </a:r>
            <a:r>
              <a:rPr lang="en-US" sz="4000" dirty="0" smtClean="0"/>
              <a:t>and </a:t>
            </a:r>
            <a:r>
              <a:rPr lang="en-US" sz="4000" b="1" dirty="0" smtClean="0"/>
              <a:t>ACTION</a:t>
            </a:r>
            <a:r>
              <a:rPr lang="en-US" sz="4000" dirty="0" smtClean="0"/>
              <a:t>, but in different circumstances.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50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78039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with others or an option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914401"/>
            <a:ext cx="11193517" cy="583324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For, considering</a:t>
            </a:r>
          </a:p>
          <a:p>
            <a:endParaRPr lang="en-US" sz="3200" dirty="0"/>
          </a:p>
          <a:p>
            <a:r>
              <a:rPr lang="en-US" sz="3200" b="1" dirty="0" smtClean="0"/>
              <a:t>Para</a:t>
            </a:r>
            <a:r>
              <a:rPr lang="en-US" sz="3200" dirty="0" smtClean="0"/>
              <a:t> un </a:t>
            </a:r>
            <a:r>
              <a:rPr lang="en-US" sz="3200" dirty="0" err="1" smtClean="0"/>
              <a:t>joven</a:t>
            </a:r>
            <a:r>
              <a:rPr lang="en-US" sz="3200" dirty="0" smtClean="0"/>
              <a:t>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demasiado</a:t>
            </a:r>
            <a:r>
              <a:rPr lang="en-US" sz="3200" dirty="0" smtClean="0"/>
              <a:t> </a:t>
            </a:r>
            <a:r>
              <a:rPr lang="en-US" sz="3200" dirty="0" err="1" smtClean="0"/>
              <a:t>serio</a:t>
            </a:r>
            <a:r>
              <a:rPr lang="en-US" sz="3200" dirty="0" smtClean="0"/>
              <a:t>.</a:t>
            </a:r>
            <a:endParaRPr lang="en-US" sz="3200" b="1" dirty="0" smtClean="0"/>
          </a:p>
          <a:p>
            <a:endParaRPr lang="en-US" sz="3200" dirty="0"/>
          </a:p>
          <a:p>
            <a:r>
              <a:rPr lang="en-US" sz="3200" dirty="0" smtClean="0"/>
              <a:t>For a young person, he is too serious.</a:t>
            </a:r>
          </a:p>
          <a:p>
            <a:endParaRPr lang="en-US" sz="3200" dirty="0"/>
          </a:p>
          <a:p>
            <a:r>
              <a:rPr lang="en-US" sz="3200" b="1" dirty="0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mí</a:t>
            </a:r>
            <a:r>
              <a:rPr lang="en-US" sz="3200" dirty="0" smtClean="0"/>
              <a:t>, </a:t>
            </a:r>
            <a:r>
              <a:rPr lang="en-US" sz="3200" dirty="0" err="1" smtClean="0"/>
              <a:t>esta</a:t>
            </a:r>
            <a:r>
              <a:rPr lang="en-US" sz="3200" dirty="0" smtClean="0"/>
              <a:t> </a:t>
            </a:r>
            <a:r>
              <a:rPr lang="en-US" sz="3200" dirty="0" err="1" smtClean="0"/>
              <a:t>lección</a:t>
            </a:r>
            <a:r>
              <a:rPr lang="en-US" sz="3200" dirty="0" smtClean="0"/>
              <a:t> no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difícil</a:t>
            </a:r>
            <a:r>
              <a:rPr lang="en-US" sz="3200" dirty="0" smtClean="0"/>
              <a:t>.</a:t>
            </a:r>
          </a:p>
          <a:p>
            <a:endParaRPr lang="en-US" sz="3200" b="1" dirty="0"/>
          </a:p>
          <a:p>
            <a:r>
              <a:rPr lang="en-US" sz="3200" dirty="0" smtClean="0"/>
              <a:t>For me, this lesson isn’t difficult.</a:t>
            </a:r>
          </a:p>
        </p:txBody>
      </p:sp>
    </p:spTree>
    <p:extLst>
      <p:ext uri="{BB962C8B-B14F-4D97-AF65-F5344CB8AC3E}">
        <p14:creationId xmlns:p14="http://schemas.microsoft.com/office/powerpoint/2010/main" val="11680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11067394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the employment of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</a:t>
            </a:r>
          </a:p>
          <a:p>
            <a:endParaRPr lang="en-US" sz="3200" dirty="0"/>
          </a:p>
          <a:p>
            <a:r>
              <a:rPr lang="en-US" sz="3200" dirty="0" smtClean="0"/>
              <a:t>Sara </a:t>
            </a:r>
            <a:r>
              <a:rPr lang="en-US" sz="3200" dirty="0" err="1" smtClean="0"/>
              <a:t>trabaja</a:t>
            </a:r>
            <a:r>
              <a:rPr lang="en-US" sz="3200" dirty="0" smtClean="0"/>
              <a:t> </a:t>
            </a:r>
            <a:r>
              <a:rPr lang="en-US" sz="3200" b="1" dirty="0" smtClean="0"/>
              <a:t>para </a:t>
            </a:r>
            <a:r>
              <a:rPr lang="en-US" sz="3200" dirty="0" smtClean="0"/>
              <a:t>Telecom Argentina.</a:t>
            </a:r>
          </a:p>
          <a:p>
            <a:endParaRPr lang="en-US" sz="3200" dirty="0"/>
          </a:p>
          <a:p>
            <a:r>
              <a:rPr lang="en-US" sz="3200" dirty="0" smtClean="0"/>
              <a:t>Sara works for Telecom Argentina.</a:t>
            </a:r>
          </a:p>
        </p:txBody>
      </p:sp>
    </p:spTree>
    <p:extLst>
      <p:ext uri="{BB962C8B-B14F-4D97-AF65-F5344CB8AC3E}">
        <p14:creationId xmlns:p14="http://schemas.microsoft.com/office/powerpoint/2010/main" val="174416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275" y="118241"/>
            <a:ext cx="11272346" cy="14859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can be grammatically correct to use either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or </a:t>
            </a:r>
            <a:r>
              <a:rPr lang="es-ES" sz="3200" b="1" dirty="0" smtClean="0"/>
              <a:t>para</a:t>
            </a:r>
            <a:r>
              <a:rPr lang="es-ES" sz="3200" dirty="0" smtClean="0"/>
              <a:t> in a </a:t>
            </a:r>
            <a:r>
              <a:rPr lang="es-ES" sz="3200" dirty="0" err="1" smtClean="0"/>
              <a:t>sentence</a:t>
            </a:r>
            <a:r>
              <a:rPr lang="es-ES" sz="3200" dirty="0" smtClean="0"/>
              <a:t>.  The </a:t>
            </a:r>
            <a:r>
              <a:rPr lang="es-ES" sz="3200" dirty="0" err="1" smtClean="0">
                <a:solidFill>
                  <a:srgbClr val="FF0000"/>
                </a:solidFill>
              </a:rPr>
              <a:t>meaning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smtClean="0"/>
              <a:t>of a </a:t>
            </a:r>
            <a:r>
              <a:rPr lang="es-ES" sz="3200" dirty="0" err="1" smtClean="0"/>
              <a:t>sentence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different</a:t>
            </a:r>
            <a:r>
              <a:rPr lang="es-ES" sz="3200" dirty="0" smtClean="0"/>
              <a:t>, </a:t>
            </a:r>
            <a:r>
              <a:rPr lang="es-ES" sz="3200" dirty="0" err="1" smtClean="0"/>
              <a:t>however</a:t>
            </a:r>
            <a:r>
              <a:rPr lang="es-ES" sz="3200" dirty="0" smtClean="0"/>
              <a:t>, </a:t>
            </a:r>
            <a:r>
              <a:rPr lang="es-ES" sz="3200" dirty="0" err="1" smtClean="0"/>
              <a:t>depending</a:t>
            </a:r>
            <a:r>
              <a:rPr lang="es-ES" sz="3200" dirty="0" smtClean="0"/>
              <a:t> </a:t>
            </a:r>
            <a:r>
              <a:rPr lang="es-ES" sz="3200" dirty="0" err="1" smtClean="0"/>
              <a:t>on</a:t>
            </a:r>
            <a:r>
              <a:rPr lang="es-ES" sz="3200" dirty="0" smtClean="0"/>
              <a:t> </a:t>
            </a:r>
            <a:r>
              <a:rPr lang="es-ES" sz="3200" dirty="0" err="1" smtClean="0"/>
              <a:t>which</a:t>
            </a:r>
            <a:r>
              <a:rPr lang="es-ES" sz="3200" dirty="0" smtClean="0"/>
              <a:t> </a:t>
            </a:r>
            <a:r>
              <a:rPr lang="es-ES" sz="3200" dirty="0" err="1" smtClean="0"/>
              <a:t>preposition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used</a:t>
            </a:r>
            <a:r>
              <a:rPr lang="es-E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65738"/>
            <a:ext cx="4904986" cy="4824247"/>
          </a:xfrm>
        </p:spPr>
        <p:txBody>
          <a:bodyPr/>
          <a:lstStyle/>
          <a:p>
            <a:r>
              <a:rPr lang="en-US" sz="2800" dirty="0" err="1" smtClean="0"/>
              <a:t>Caminé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dirty="0" smtClean="0"/>
              <a:t> el </a:t>
            </a:r>
            <a:r>
              <a:rPr lang="en-US" sz="2800" dirty="0" err="1" smtClean="0"/>
              <a:t>parque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I walked through the park.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err="1" smtClean="0"/>
              <a:t>Trabajó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padre.</a:t>
            </a:r>
          </a:p>
          <a:p>
            <a:r>
              <a:rPr lang="en-US" sz="2800" dirty="0" smtClean="0"/>
              <a:t>He worked for (in place of) his father.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1765739"/>
            <a:ext cx="5267204" cy="482424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Caminé</a:t>
            </a:r>
            <a:r>
              <a:rPr lang="en-US" sz="2800" dirty="0" smtClean="0"/>
              <a:t> para el </a:t>
            </a:r>
            <a:r>
              <a:rPr lang="en-US" sz="2800" dirty="0" err="1" smtClean="0"/>
              <a:t>parque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 walked to (toward) the park.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Trabajó</a:t>
            </a:r>
            <a:r>
              <a:rPr lang="en-US" sz="2800" dirty="0" smtClean="0"/>
              <a:t> para </a:t>
            </a:r>
            <a:r>
              <a:rPr lang="en-US" sz="2800" dirty="0" err="1" smtClean="0"/>
              <a:t>su</a:t>
            </a:r>
            <a:r>
              <a:rPr lang="en-US" sz="2800" dirty="0" smtClean="0"/>
              <a:t> padre.</a:t>
            </a:r>
          </a:p>
          <a:p>
            <a:r>
              <a:rPr lang="en-US" sz="2800" dirty="0" smtClean="0"/>
              <a:t>He worked for his father(‘s company).</a:t>
            </a:r>
          </a:p>
        </p:txBody>
      </p:sp>
    </p:spTree>
    <p:extLst>
      <p:ext uri="{BB962C8B-B14F-4D97-AF65-F5344CB8AC3E}">
        <p14:creationId xmlns:p14="http://schemas.microsoft.com/office/powerpoint/2010/main" val="155215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39590"/>
            <a:ext cx="4443984" cy="823912"/>
          </a:xfrm>
        </p:spPr>
        <p:txBody>
          <a:bodyPr/>
          <a:lstStyle/>
          <a:p>
            <a:r>
              <a:rPr lang="en-US" dirty="0" smtClean="0"/>
              <a:t>POR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229210"/>
            <a:ext cx="4443984" cy="451843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Through or by a place</a:t>
            </a:r>
          </a:p>
          <a:p>
            <a:endParaRPr lang="en-US" sz="2800" dirty="0"/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excursión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llevó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dirty="0" smtClean="0"/>
              <a:t> el </a:t>
            </a:r>
            <a:r>
              <a:rPr lang="en-US" sz="2800" dirty="0" err="1" smtClean="0"/>
              <a:t>centro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The tour took us through downtown.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339590"/>
            <a:ext cx="4443984" cy="823912"/>
          </a:xfrm>
        </p:spPr>
        <p:txBody>
          <a:bodyPr/>
          <a:lstStyle/>
          <a:p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229209"/>
            <a:ext cx="4443984" cy="451843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Towards a destination</a:t>
            </a:r>
          </a:p>
          <a:p>
            <a:endParaRPr lang="en-US" sz="2800" dirty="0"/>
          </a:p>
          <a:p>
            <a:r>
              <a:rPr lang="en-US" sz="2800" dirty="0" err="1" smtClean="0"/>
              <a:t>Mis</a:t>
            </a:r>
            <a:r>
              <a:rPr lang="en-US" sz="2800" dirty="0" smtClean="0"/>
              <a:t> amigos van </a:t>
            </a:r>
            <a:r>
              <a:rPr lang="en-US" sz="2800" b="1" dirty="0" smtClean="0"/>
              <a:t>para</a:t>
            </a:r>
            <a:r>
              <a:rPr lang="en-US" sz="2800" dirty="0" smtClean="0"/>
              <a:t> el </a:t>
            </a:r>
            <a:r>
              <a:rPr lang="en-US" sz="2800" dirty="0" err="1" smtClean="0"/>
              <a:t>estadio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My friends are going to the stadium.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3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39590"/>
            <a:ext cx="4443984" cy="823912"/>
          </a:xfrm>
        </p:spPr>
        <p:txBody>
          <a:bodyPr/>
          <a:lstStyle/>
          <a:p>
            <a:r>
              <a:rPr lang="en-US" dirty="0" smtClean="0"/>
              <a:t>POR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229210"/>
            <a:ext cx="4443984" cy="451843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Duration of an event</a:t>
            </a:r>
          </a:p>
          <a:p>
            <a:endParaRPr lang="en-US" sz="2800" dirty="0"/>
          </a:p>
          <a:p>
            <a:r>
              <a:rPr lang="en-US" sz="2800" dirty="0" smtClean="0"/>
              <a:t>Ana </a:t>
            </a:r>
            <a:r>
              <a:rPr lang="en-US" sz="2800" dirty="0" err="1" smtClean="0"/>
              <a:t>navegó</a:t>
            </a:r>
            <a:r>
              <a:rPr lang="en-US" sz="2800" dirty="0" smtClean="0"/>
              <a:t> la red </a:t>
            </a:r>
            <a:r>
              <a:rPr lang="en-US" sz="2800" b="1" dirty="0" err="1" smtClean="0"/>
              <a:t>por</a:t>
            </a:r>
            <a:r>
              <a:rPr lang="en-US" sz="2800" dirty="0" smtClean="0"/>
              <a:t> dos horas.</a:t>
            </a:r>
          </a:p>
          <a:p>
            <a:endParaRPr lang="en-US" sz="2800" dirty="0"/>
          </a:p>
          <a:p>
            <a:r>
              <a:rPr lang="en-US" sz="2800" dirty="0" smtClean="0"/>
              <a:t>Ana surfed the net for 2 hours.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339590"/>
            <a:ext cx="4443984" cy="823912"/>
          </a:xfrm>
        </p:spPr>
        <p:txBody>
          <a:bodyPr/>
          <a:lstStyle/>
          <a:p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229209"/>
            <a:ext cx="4443984" cy="451843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Action deadline</a:t>
            </a:r>
          </a:p>
          <a:p>
            <a:endParaRPr lang="en-US" sz="2800" dirty="0"/>
          </a:p>
          <a:p>
            <a:r>
              <a:rPr lang="en-US" sz="2800" dirty="0" err="1" smtClean="0"/>
              <a:t>Tengo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escribir</a:t>
            </a:r>
            <a:r>
              <a:rPr lang="en-US" sz="2800" dirty="0" smtClean="0"/>
              <a:t> un </a:t>
            </a:r>
            <a:r>
              <a:rPr lang="en-US" sz="2800" dirty="0" err="1" smtClean="0"/>
              <a:t>ensayo</a:t>
            </a:r>
            <a:r>
              <a:rPr lang="en-US" sz="2800" dirty="0" smtClean="0"/>
              <a:t> </a:t>
            </a:r>
            <a:r>
              <a:rPr lang="en-US" sz="2800" b="1" dirty="0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mañana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 have to write an essay by tomorrow.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339590"/>
            <a:ext cx="4443984" cy="823912"/>
          </a:xfrm>
        </p:spPr>
        <p:txBody>
          <a:bodyPr/>
          <a:lstStyle/>
          <a:p>
            <a:r>
              <a:rPr lang="en-US" dirty="0" smtClean="0"/>
              <a:t>POR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229210"/>
            <a:ext cx="4443984" cy="451843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Reason or motive for an action or circumstance</a:t>
            </a:r>
          </a:p>
          <a:p>
            <a:endParaRPr lang="en-US" sz="2800" dirty="0"/>
          </a:p>
          <a:p>
            <a:r>
              <a:rPr lang="en-US" sz="2800" dirty="0" err="1" smtClean="0"/>
              <a:t>Llegué</a:t>
            </a:r>
            <a:r>
              <a:rPr lang="en-US" sz="2800" dirty="0" smtClean="0"/>
              <a:t> a casa </a:t>
            </a:r>
            <a:r>
              <a:rPr lang="en-US" sz="2800" dirty="0" err="1" smtClean="0"/>
              <a:t>tarde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dirty="0" smtClean="0"/>
              <a:t> el </a:t>
            </a:r>
            <a:r>
              <a:rPr lang="en-US" sz="2800" dirty="0" err="1" smtClean="0"/>
              <a:t>tráfico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 got home late because of the traffic.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1339590"/>
            <a:ext cx="4443984" cy="823912"/>
          </a:xfrm>
        </p:spPr>
        <p:txBody>
          <a:bodyPr/>
          <a:lstStyle/>
          <a:p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2229209"/>
            <a:ext cx="5283358" cy="451843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Indication of for whom something is intended or done</a:t>
            </a:r>
          </a:p>
          <a:p>
            <a:endParaRPr lang="en-US" sz="2800" dirty="0"/>
          </a:p>
          <a:p>
            <a:r>
              <a:rPr lang="en-US" sz="2800" dirty="0" err="1" smtClean="0"/>
              <a:t>Estoy</a:t>
            </a:r>
            <a:r>
              <a:rPr lang="en-US" sz="2800" dirty="0" smtClean="0"/>
              <a:t> </a:t>
            </a:r>
            <a:r>
              <a:rPr lang="en-US" sz="2800" dirty="0" err="1" smtClean="0"/>
              <a:t>preparando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sorpresa</a:t>
            </a:r>
            <a:r>
              <a:rPr lang="en-US" sz="2800" dirty="0" smtClean="0"/>
              <a:t> </a:t>
            </a:r>
            <a:r>
              <a:rPr lang="en-US" sz="2800" b="1" dirty="0" smtClean="0"/>
              <a:t>para </a:t>
            </a:r>
            <a:r>
              <a:rPr lang="en-US" sz="2800" dirty="0" smtClean="0"/>
              <a:t>Eduardo.</a:t>
            </a:r>
          </a:p>
          <a:p>
            <a:endParaRPr lang="en-US" sz="2800" dirty="0"/>
          </a:p>
          <a:p>
            <a:r>
              <a:rPr lang="en-US" sz="2800" dirty="0" smtClean="0"/>
              <a:t>I’m preparing a surprise for Eduardo.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5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err="1" smtClean="0"/>
              <a:t>por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MOVEMENT:  motion or a general location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Around, through, along, by</a:t>
            </a:r>
          </a:p>
          <a:p>
            <a:endParaRPr lang="en-US" sz="3200" dirty="0"/>
          </a:p>
          <a:p>
            <a:r>
              <a:rPr lang="en-US" sz="3200" dirty="0" err="1" smtClean="0"/>
              <a:t>Pasamos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b="1" dirty="0" smtClean="0"/>
              <a:t> </a:t>
            </a:r>
            <a:r>
              <a:rPr lang="en-US" sz="3200" dirty="0" smtClean="0"/>
              <a:t>el </a:t>
            </a:r>
            <a:r>
              <a:rPr lang="en-US" sz="3200" dirty="0" err="1" smtClean="0"/>
              <a:t>parque</a:t>
            </a:r>
            <a:r>
              <a:rPr lang="en-US" sz="3200" dirty="0" smtClean="0"/>
              <a:t> y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el </a:t>
            </a:r>
            <a:r>
              <a:rPr lang="en-US" sz="3200" dirty="0" err="1" smtClean="0"/>
              <a:t>río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We passed by the park and along the river.</a:t>
            </a:r>
          </a:p>
        </p:txBody>
      </p:sp>
    </p:spTree>
    <p:extLst>
      <p:ext uri="{BB962C8B-B14F-4D97-AF65-F5344CB8AC3E}">
        <p14:creationId xmlns:p14="http://schemas.microsoft.com/office/powerpoint/2010/main" val="25806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TIME:  duration of an 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For, during, in</a:t>
            </a:r>
          </a:p>
          <a:p>
            <a:endParaRPr lang="en-US" sz="3200" dirty="0"/>
          </a:p>
          <a:p>
            <a:r>
              <a:rPr lang="en-US" sz="3200" dirty="0" err="1" smtClean="0"/>
              <a:t>Estuve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Patagonia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un </a:t>
            </a:r>
            <a:r>
              <a:rPr lang="en-US" sz="3200" dirty="0" err="1" smtClean="0"/>
              <a:t>mes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 was in Patagonia for a month.</a:t>
            </a:r>
          </a:p>
        </p:txBody>
      </p:sp>
    </p:spTree>
    <p:extLst>
      <p:ext uri="{BB962C8B-B14F-4D97-AF65-F5344CB8AC3E}">
        <p14:creationId xmlns:p14="http://schemas.microsoft.com/office/powerpoint/2010/main" val="22500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337" y="134007"/>
            <a:ext cx="9601200" cy="1485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ACTION:  Reason or motive for an 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7" y="1891861"/>
            <a:ext cx="11193517" cy="485577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Because of, on account of, on behalf of</a:t>
            </a:r>
          </a:p>
          <a:p>
            <a:endParaRPr lang="en-US" sz="3200" dirty="0"/>
          </a:p>
          <a:p>
            <a:r>
              <a:rPr lang="en-US" sz="3200" dirty="0" smtClean="0"/>
              <a:t>Lo </a:t>
            </a:r>
            <a:r>
              <a:rPr lang="en-US" sz="3200" dirty="0" err="1" smtClean="0"/>
              <a:t>hizo</a:t>
            </a:r>
            <a:r>
              <a:rPr lang="en-US" sz="3200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She did it on behalf of her family.</a:t>
            </a:r>
          </a:p>
        </p:txBody>
      </p:sp>
    </p:spTree>
    <p:extLst>
      <p:ext uri="{BB962C8B-B14F-4D97-AF65-F5344CB8AC3E}">
        <p14:creationId xmlns:p14="http://schemas.microsoft.com/office/powerpoint/2010/main" val="2224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1314</TotalTime>
  <Words>665</Words>
  <Application>Microsoft Office PowerPoint</Application>
  <PresentationFormat>Widescreen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Franklin Gothic Book</vt:lpstr>
      <vt:lpstr>Crop</vt:lpstr>
      <vt:lpstr>Por y para</vt:lpstr>
      <vt:lpstr>PowerPoint Presentation</vt:lpstr>
      <vt:lpstr>MOVEMENT</vt:lpstr>
      <vt:lpstr>TIME</vt:lpstr>
      <vt:lpstr>ACTION</vt:lpstr>
      <vt:lpstr>Uses for por</vt:lpstr>
      <vt:lpstr>MOVEMENT:  motion or a general location</vt:lpstr>
      <vt:lpstr>TIME:  duration of an action</vt:lpstr>
      <vt:lpstr>ACTION:  Reason or motive for an action</vt:lpstr>
      <vt:lpstr>OBJECT OF A SEARCH</vt:lpstr>
      <vt:lpstr>Means by which something is done</vt:lpstr>
      <vt:lpstr>Exchange or substitution </vt:lpstr>
      <vt:lpstr>Unit of Measure</vt:lpstr>
      <vt:lpstr>Uses for pARA</vt:lpstr>
      <vt:lpstr>MOVEMENT:  Destination</vt:lpstr>
      <vt:lpstr>TIME: deadline or a specific time in the future</vt:lpstr>
      <vt:lpstr>ACTION:  purpose or goal + (infinitive)</vt:lpstr>
      <vt:lpstr>Purpose + (noun)</vt:lpstr>
      <vt:lpstr>The recipient of something</vt:lpstr>
      <vt:lpstr>Comparison with others or an option</vt:lpstr>
      <vt:lpstr>In the employment of</vt:lpstr>
      <vt:lpstr>It can be grammatically correct to use either por or para in a sentence.  The meaning of a sentence is different, however, depending on which preposition is used.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y para</dc:title>
  <dc:creator>Amanda Ford</dc:creator>
  <cp:lastModifiedBy>Amanda Ford</cp:lastModifiedBy>
  <cp:revision>7</cp:revision>
  <cp:lastPrinted>2016-04-13T15:46:11Z</cp:lastPrinted>
  <dcterms:created xsi:type="dcterms:W3CDTF">2016-04-13T14:27:35Z</dcterms:created>
  <dcterms:modified xsi:type="dcterms:W3CDTF">2016-04-14T12:22:07Z</dcterms:modified>
</cp:coreProperties>
</file>