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B8C2F-757B-41E2-9C9E-BC8042E5727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63E25-68DE-4666-8EBE-85F9D0D1F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0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9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5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9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8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4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205A-7EAE-4B42-9176-3DE5C555AFFD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CBB0-A1D3-4D7C-9065-314955CBF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9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271" y="146956"/>
            <a:ext cx="10455729" cy="5747657"/>
          </a:xfrm>
        </p:spPr>
        <p:txBody>
          <a:bodyPr>
            <a:normAutofit/>
          </a:bodyPr>
          <a:lstStyle/>
          <a:p>
            <a:r>
              <a:rPr lang="en-US" dirty="0" smtClean="0"/>
              <a:t>Past Participles</a:t>
            </a:r>
            <a:br>
              <a:rPr lang="en-US" dirty="0" smtClean="0"/>
            </a:br>
            <a:r>
              <a:rPr lang="en-US" dirty="0" smtClean="0"/>
              <a:t>as Adjectives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Participios</a:t>
            </a:r>
            <a:r>
              <a:rPr lang="en-US" dirty="0" smtClean="0"/>
              <a:t> </a:t>
            </a:r>
            <a:r>
              <a:rPr lang="en-US" dirty="0" err="1" smtClean="0"/>
              <a:t>Pasados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Como </a:t>
            </a:r>
            <a:r>
              <a:rPr lang="en-US" dirty="0" err="1" smtClean="0"/>
              <a:t>Adjetivos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057899"/>
            <a:ext cx="9144000" cy="489857"/>
          </a:xfrm>
        </p:spPr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7586"/>
            <a:ext cx="11397343" cy="6237514"/>
          </a:xfrm>
        </p:spPr>
        <p:txBody>
          <a:bodyPr/>
          <a:lstStyle/>
          <a:p>
            <a:r>
              <a:rPr lang="en-US" dirty="0" smtClean="0"/>
              <a:t>You already learned about </a:t>
            </a:r>
            <a:r>
              <a:rPr lang="en-US" b="1" dirty="0" smtClean="0">
                <a:solidFill>
                  <a:srgbClr val="FF0000"/>
                </a:solidFill>
              </a:rPr>
              <a:t>PRESENT PARTICIPLES </a:t>
            </a:r>
            <a:r>
              <a:rPr lang="en-US" dirty="0" smtClean="0"/>
              <a:t>(</a:t>
            </a:r>
            <a:r>
              <a:rPr lang="en-US" dirty="0" err="1" smtClean="0"/>
              <a:t>estudiando</a:t>
            </a:r>
            <a:r>
              <a:rPr lang="en-US" dirty="0" smtClean="0"/>
              <a:t>, </a:t>
            </a:r>
            <a:r>
              <a:rPr lang="en-US" dirty="0" err="1" smtClean="0"/>
              <a:t>comiendo</a:t>
            </a:r>
            <a:r>
              <a:rPr lang="en-US" dirty="0" smtClean="0"/>
              <a:t>, </a:t>
            </a:r>
            <a:r>
              <a:rPr lang="en-US" dirty="0" err="1" smtClean="0"/>
              <a:t>viviendo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Both Spanish and English have </a:t>
            </a:r>
            <a:r>
              <a:rPr lang="en-US" b="1" dirty="0" smtClean="0">
                <a:solidFill>
                  <a:srgbClr val="FF0000"/>
                </a:solidFill>
              </a:rPr>
              <a:t>PAST PARTICIPLES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PAST PARTICIPLES of ENGLISH verbs often end in </a:t>
            </a:r>
            <a:r>
              <a:rPr lang="en-US" b="1" dirty="0" smtClean="0">
                <a:solidFill>
                  <a:srgbClr val="FF0000"/>
                </a:solidFill>
              </a:rPr>
              <a:t>–ED </a:t>
            </a:r>
            <a:r>
              <a:rPr lang="en-US" dirty="0" smtClean="0"/>
              <a:t>(to study-studied)</a:t>
            </a:r>
          </a:p>
          <a:p>
            <a:endParaRPr lang="en-US" dirty="0"/>
          </a:p>
          <a:p>
            <a:r>
              <a:rPr lang="en-US" dirty="0" smtClean="0"/>
              <a:t>There are </a:t>
            </a:r>
            <a:r>
              <a:rPr lang="en-US" b="1" dirty="0" smtClean="0">
                <a:solidFill>
                  <a:srgbClr val="FF0000"/>
                </a:solidFill>
              </a:rPr>
              <a:t>IRREGULAR</a:t>
            </a:r>
            <a:r>
              <a:rPr lang="en-US" dirty="0" smtClean="0"/>
              <a:t> PAST PARTICIPLES (to buy-bought)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7586"/>
            <a:ext cx="11397343" cy="6237514"/>
          </a:xfrm>
        </p:spPr>
        <p:txBody>
          <a:bodyPr/>
          <a:lstStyle/>
          <a:p>
            <a:r>
              <a:rPr lang="en-US" dirty="0" smtClean="0"/>
              <a:t>In Spanish, regular –AR verbs form the past participle with </a:t>
            </a:r>
            <a:r>
              <a:rPr lang="en-US" b="1" dirty="0" smtClean="0">
                <a:solidFill>
                  <a:srgbClr val="FF0000"/>
                </a:solidFill>
              </a:rPr>
              <a:t>–ADO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Spanish, regular –ER and –IR verbs form the participle with </a:t>
            </a:r>
            <a:r>
              <a:rPr lang="en-US" b="1" dirty="0" smtClean="0">
                <a:solidFill>
                  <a:srgbClr val="FF0000"/>
                </a:solidFill>
              </a:rPr>
              <a:t>–IDO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INFINITIVE				STEM			PAST PARTICIPLE</a:t>
            </a:r>
          </a:p>
          <a:p>
            <a:pPr marL="0" indent="0">
              <a:buNone/>
            </a:pPr>
            <a:r>
              <a:rPr lang="en-US" dirty="0" err="1" smtClean="0"/>
              <a:t>Bailar</a:t>
            </a:r>
            <a:r>
              <a:rPr lang="en-US" dirty="0" smtClean="0"/>
              <a:t>					bail-			</a:t>
            </a:r>
            <a:r>
              <a:rPr lang="en-US" dirty="0" err="1" smtClean="0"/>
              <a:t>bailado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Comer 				com-			</a:t>
            </a:r>
            <a:r>
              <a:rPr lang="en-US" dirty="0" err="1" smtClean="0"/>
              <a:t>comido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Vivir</a:t>
            </a:r>
            <a:r>
              <a:rPr lang="en-US" dirty="0" smtClean="0"/>
              <a:t>					</a:t>
            </a:r>
            <a:r>
              <a:rPr lang="en-US" dirty="0" err="1" smtClean="0"/>
              <a:t>viv</a:t>
            </a:r>
            <a:r>
              <a:rPr lang="en-US" dirty="0" smtClean="0"/>
              <a:t>-			</a:t>
            </a:r>
            <a:r>
              <a:rPr lang="en-US" dirty="0" err="1" smtClean="0"/>
              <a:t>vivido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0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"/>
            <a:ext cx="10515600" cy="93072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IRREGULAR PAST PARTICIPLES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45029"/>
            <a:ext cx="5181600" cy="51319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ABRIR: </a:t>
            </a:r>
            <a:r>
              <a:rPr lang="en-US" dirty="0" err="1" smtClean="0"/>
              <a:t>abierto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DECIR: </a:t>
            </a:r>
            <a:r>
              <a:rPr lang="en-US" dirty="0" err="1" smtClean="0"/>
              <a:t>dicho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DESCRIBIR:  </a:t>
            </a:r>
            <a:r>
              <a:rPr lang="en-US" dirty="0" err="1" smtClean="0"/>
              <a:t>descrito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DESCUBRIR: </a:t>
            </a:r>
            <a:r>
              <a:rPr lang="en-US" dirty="0" err="1" smtClean="0"/>
              <a:t>descubierto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ESCRIBIR: </a:t>
            </a:r>
            <a:r>
              <a:rPr lang="en-US" dirty="0" err="1" smtClean="0"/>
              <a:t>escrito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HACER: </a:t>
            </a:r>
            <a:r>
              <a:rPr lang="en-US" dirty="0" err="1" smtClean="0"/>
              <a:t>hecho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45029"/>
            <a:ext cx="5181600" cy="54700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MORIR: </a:t>
            </a:r>
            <a:r>
              <a:rPr lang="en-US" dirty="0" err="1" smtClean="0"/>
              <a:t>muerto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PONER: </a:t>
            </a:r>
            <a:r>
              <a:rPr lang="en-US" dirty="0" err="1" smtClean="0"/>
              <a:t>puesto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RESOLVER: </a:t>
            </a:r>
            <a:r>
              <a:rPr lang="en-US" dirty="0" err="1" smtClean="0"/>
              <a:t>resuelto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ROMPER: </a:t>
            </a:r>
            <a:r>
              <a:rPr lang="en-US" dirty="0" err="1" smtClean="0"/>
              <a:t>roto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VER: </a:t>
            </a:r>
            <a:r>
              <a:rPr lang="en-US" dirty="0" err="1" smtClean="0"/>
              <a:t>visto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VOLVER: </a:t>
            </a:r>
            <a:r>
              <a:rPr lang="en-US" dirty="0" err="1" smtClean="0"/>
              <a:t>vuelto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2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957"/>
            <a:ext cx="11397343" cy="65640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past participles of –ER and –IR verbs whose stems end in –a, -e, or –o carry a WRITTEN ACCENT MARK on the “</a:t>
            </a:r>
            <a:r>
              <a:rPr lang="en-US" dirty="0" err="1" smtClean="0"/>
              <a:t>i</a:t>
            </a:r>
            <a:r>
              <a:rPr lang="en-US" dirty="0" smtClean="0"/>
              <a:t>” of the –</a:t>
            </a:r>
            <a:r>
              <a:rPr lang="en-US" dirty="0" err="1" smtClean="0"/>
              <a:t>ido</a:t>
            </a:r>
            <a:r>
              <a:rPr lang="en-US" dirty="0" smtClean="0"/>
              <a:t> ending.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caer</a:t>
            </a:r>
            <a:r>
              <a:rPr lang="en-US" dirty="0" smtClean="0"/>
              <a:t>				</a:t>
            </a:r>
            <a:r>
              <a:rPr lang="en-US" dirty="0" err="1" smtClean="0"/>
              <a:t>caído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creer</a:t>
            </a:r>
            <a:r>
              <a:rPr lang="en-US" dirty="0" smtClean="0"/>
              <a:t>				</a:t>
            </a:r>
            <a:r>
              <a:rPr lang="en-US" dirty="0" err="1" smtClean="0"/>
              <a:t>creído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	leer				</a:t>
            </a:r>
            <a:r>
              <a:rPr lang="en-US" dirty="0" err="1" smtClean="0"/>
              <a:t>leído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oír</a:t>
            </a:r>
            <a:r>
              <a:rPr lang="en-US" dirty="0" smtClean="0"/>
              <a:t>				</a:t>
            </a:r>
            <a:r>
              <a:rPr lang="en-US" dirty="0" err="1" smtClean="0"/>
              <a:t>oído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reír</a:t>
            </a:r>
            <a:r>
              <a:rPr lang="en-US" dirty="0" smtClean="0"/>
              <a:t>				</a:t>
            </a:r>
            <a:r>
              <a:rPr lang="en-US" dirty="0" err="1" smtClean="0"/>
              <a:t>reído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sonreír</a:t>
            </a:r>
            <a:r>
              <a:rPr lang="en-US" dirty="0" smtClean="0"/>
              <a:t>			</a:t>
            </a:r>
            <a:r>
              <a:rPr lang="en-US" dirty="0" err="1" smtClean="0"/>
              <a:t>sonreído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dirty="0" err="1" smtClean="0"/>
              <a:t>traer</a:t>
            </a:r>
            <a:r>
              <a:rPr lang="en-US" dirty="0" smtClean="0"/>
              <a:t>				</a:t>
            </a:r>
            <a:r>
              <a:rPr lang="en-US" dirty="0" err="1" smtClean="0"/>
              <a:t>traído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9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7586"/>
            <a:ext cx="11397343" cy="6237514"/>
          </a:xfrm>
        </p:spPr>
        <p:txBody>
          <a:bodyPr/>
          <a:lstStyle/>
          <a:p>
            <a:r>
              <a:rPr lang="en-US" dirty="0" smtClean="0"/>
              <a:t>In Spanish, just like English, past participles can be used as </a:t>
            </a:r>
            <a:r>
              <a:rPr lang="en-US" b="1" dirty="0" smtClean="0">
                <a:solidFill>
                  <a:srgbClr val="FF0000"/>
                </a:solidFill>
              </a:rPr>
              <a:t>ADJECTIVES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They are often used with </a:t>
            </a:r>
            <a:r>
              <a:rPr lang="en-US" b="1" dirty="0" smtClean="0">
                <a:solidFill>
                  <a:srgbClr val="FF0000"/>
                </a:solidFill>
              </a:rPr>
              <a:t>ESTAR</a:t>
            </a:r>
            <a:r>
              <a:rPr lang="en-US" dirty="0" smtClean="0"/>
              <a:t> to describe a </a:t>
            </a:r>
            <a:r>
              <a:rPr lang="en-US" b="1" dirty="0" smtClean="0">
                <a:solidFill>
                  <a:srgbClr val="FF0000"/>
                </a:solidFill>
              </a:rPr>
              <a:t>CONDITION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 that results from an action.</a:t>
            </a:r>
          </a:p>
          <a:p>
            <a:endParaRPr lang="en-US" dirty="0"/>
          </a:p>
          <a:p>
            <a:r>
              <a:rPr lang="en-US" dirty="0" smtClean="0"/>
              <a:t>List other Spanish adjectives, they must agree in </a:t>
            </a:r>
            <a:r>
              <a:rPr lang="en-US" b="1" dirty="0" smtClean="0">
                <a:solidFill>
                  <a:srgbClr val="FF0000"/>
                </a:solidFill>
              </a:rPr>
              <a:t>GENDER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NUMBER</a:t>
            </a:r>
            <a:r>
              <a:rPr lang="en-US" dirty="0" smtClean="0"/>
              <a:t> with the nouns they modify.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9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77586"/>
            <a:ext cx="11397343" cy="6237514"/>
          </a:xfrm>
        </p:spPr>
        <p:txBody>
          <a:bodyPr/>
          <a:lstStyle/>
          <a:p>
            <a:r>
              <a:rPr lang="en-US" dirty="0" smtClean="0"/>
              <a:t>She saw the </a:t>
            </a:r>
            <a:r>
              <a:rPr lang="en-US" dirty="0" smtClean="0">
                <a:solidFill>
                  <a:srgbClr val="FF0000"/>
                </a:solidFill>
              </a:rPr>
              <a:t>broken desk </a:t>
            </a:r>
            <a:r>
              <a:rPr lang="en-US" dirty="0" smtClean="0"/>
              <a:t>in the classroom.</a:t>
            </a:r>
          </a:p>
          <a:p>
            <a:r>
              <a:rPr lang="en-US" dirty="0" smtClean="0"/>
              <a:t>Ella </a:t>
            </a:r>
            <a:r>
              <a:rPr lang="en-US" dirty="0" err="1" smtClean="0"/>
              <a:t>vio</a:t>
            </a:r>
            <a:r>
              <a:rPr lang="en-US" dirty="0" smtClean="0"/>
              <a:t> un </a:t>
            </a:r>
            <a:r>
              <a:rPr lang="en-US" dirty="0" err="1" smtClean="0">
                <a:solidFill>
                  <a:srgbClr val="FF0000"/>
                </a:solidFill>
              </a:rPr>
              <a:t>escritorio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roto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sala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have the </a:t>
            </a:r>
            <a:r>
              <a:rPr lang="en-US" dirty="0" smtClean="0">
                <a:solidFill>
                  <a:srgbClr val="FF0000"/>
                </a:solidFill>
              </a:rPr>
              <a:t>table set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dinner made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la </a:t>
            </a:r>
            <a:r>
              <a:rPr lang="en-US" dirty="0" smtClean="0">
                <a:solidFill>
                  <a:srgbClr val="FF0000"/>
                </a:solidFill>
              </a:rPr>
              <a:t>mesa </a:t>
            </a:r>
            <a:r>
              <a:rPr lang="en-US" dirty="0" err="1" smtClean="0">
                <a:solidFill>
                  <a:srgbClr val="FF0000"/>
                </a:solidFill>
              </a:rPr>
              <a:t>puesta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cena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hecha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 like to use </a:t>
            </a:r>
            <a:r>
              <a:rPr lang="en-US" dirty="0" smtClean="0">
                <a:solidFill>
                  <a:srgbClr val="FF0000"/>
                </a:solidFill>
              </a:rPr>
              <a:t>recycled paper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papel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reciclado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resolved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resuelto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1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77686"/>
            <a:ext cx="5181600" cy="5099277"/>
          </a:xfrm>
        </p:spPr>
        <p:txBody>
          <a:bodyPr/>
          <a:lstStyle/>
          <a:p>
            <a:r>
              <a:rPr lang="en-US" dirty="0" err="1" smtClean="0"/>
              <a:t>Hablar</a:t>
            </a:r>
            <a:endParaRPr lang="en-US" dirty="0"/>
          </a:p>
          <a:p>
            <a:r>
              <a:rPr lang="en-US" dirty="0" err="1" smtClean="0"/>
              <a:t>Beber</a:t>
            </a:r>
            <a:endParaRPr lang="en-US" dirty="0" smtClean="0"/>
          </a:p>
          <a:p>
            <a:r>
              <a:rPr lang="en-US" dirty="0" err="1" smtClean="0"/>
              <a:t>Decidir</a:t>
            </a:r>
            <a:endParaRPr lang="en-US" dirty="0" smtClean="0"/>
          </a:p>
          <a:p>
            <a:r>
              <a:rPr lang="en-US" dirty="0" smtClean="0"/>
              <a:t>Romper</a:t>
            </a:r>
          </a:p>
          <a:p>
            <a:r>
              <a:rPr lang="en-US" dirty="0" err="1" smtClean="0"/>
              <a:t>Escribir</a:t>
            </a:r>
            <a:endParaRPr lang="en-US" dirty="0" smtClean="0"/>
          </a:p>
          <a:p>
            <a:r>
              <a:rPr lang="en-US" dirty="0" err="1" smtClean="0"/>
              <a:t>Cantar</a:t>
            </a:r>
            <a:endParaRPr lang="en-US" dirty="0" smtClean="0"/>
          </a:p>
          <a:p>
            <a:r>
              <a:rPr lang="en-US" dirty="0" err="1" smtClean="0"/>
              <a:t>Oír</a:t>
            </a:r>
            <a:endParaRPr lang="en-US" dirty="0" smtClean="0"/>
          </a:p>
          <a:p>
            <a:r>
              <a:rPr lang="en-US" dirty="0" err="1" smtClean="0"/>
              <a:t>traer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7686"/>
            <a:ext cx="5181600" cy="5099277"/>
          </a:xfrm>
        </p:spPr>
        <p:txBody>
          <a:bodyPr/>
          <a:lstStyle/>
          <a:p>
            <a:r>
              <a:rPr lang="en-US" dirty="0" err="1" smtClean="0"/>
              <a:t>Hablado</a:t>
            </a:r>
            <a:endParaRPr lang="en-US" dirty="0" smtClean="0"/>
          </a:p>
          <a:p>
            <a:r>
              <a:rPr lang="en-US" dirty="0" err="1" smtClean="0"/>
              <a:t>Bebido</a:t>
            </a:r>
            <a:endParaRPr lang="en-US" dirty="0" smtClean="0"/>
          </a:p>
          <a:p>
            <a:r>
              <a:rPr lang="en-US" dirty="0" err="1" smtClean="0"/>
              <a:t>Decidido</a:t>
            </a:r>
            <a:endParaRPr lang="en-US" dirty="0" smtClean="0"/>
          </a:p>
          <a:p>
            <a:r>
              <a:rPr lang="en-US" dirty="0" err="1" smtClean="0"/>
              <a:t>Roto</a:t>
            </a:r>
            <a:endParaRPr lang="en-US" dirty="0" smtClean="0"/>
          </a:p>
          <a:p>
            <a:r>
              <a:rPr lang="en-US" dirty="0" err="1" smtClean="0"/>
              <a:t>Escrito</a:t>
            </a:r>
            <a:endParaRPr lang="en-US" dirty="0" smtClean="0"/>
          </a:p>
          <a:p>
            <a:r>
              <a:rPr lang="en-US" dirty="0" err="1" smtClean="0"/>
              <a:t>Cantado</a:t>
            </a:r>
            <a:endParaRPr lang="en-US" dirty="0" smtClean="0"/>
          </a:p>
          <a:p>
            <a:r>
              <a:rPr lang="en-US" dirty="0" err="1" smtClean="0"/>
              <a:t>Oído</a:t>
            </a:r>
            <a:endParaRPr lang="en-US" dirty="0" smtClean="0"/>
          </a:p>
          <a:p>
            <a:r>
              <a:rPr lang="en-US" dirty="0" err="1" smtClean="0"/>
              <a:t>traído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2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77686"/>
            <a:ext cx="5181600" cy="5099277"/>
          </a:xfrm>
        </p:spPr>
        <p:txBody>
          <a:bodyPr/>
          <a:lstStyle/>
          <a:p>
            <a:r>
              <a:rPr lang="en-US" dirty="0" err="1" smtClean="0"/>
              <a:t>Correr</a:t>
            </a:r>
            <a:endParaRPr lang="en-US" dirty="0" smtClean="0"/>
          </a:p>
          <a:p>
            <a:r>
              <a:rPr lang="en-US" dirty="0" smtClean="0"/>
              <a:t>Leer</a:t>
            </a:r>
          </a:p>
          <a:p>
            <a:r>
              <a:rPr lang="en-US" dirty="0" err="1" smtClean="0"/>
              <a:t>Ver</a:t>
            </a:r>
            <a:endParaRPr lang="en-US" dirty="0" smtClean="0"/>
          </a:p>
          <a:p>
            <a:r>
              <a:rPr lang="en-US" dirty="0" err="1" smtClean="0"/>
              <a:t>Hacer</a:t>
            </a:r>
            <a:endParaRPr lang="en-US" dirty="0" smtClean="0"/>
          </a:p>
          <a:p>
            <a:r>
              <a:rPr lang="en-US" dirty="0" err="1" smtClean="0"/>
              <a:t>Morir</a:t>
            </a:r>
            <a:endParaRPr lang="en-US" dirty="0" smtClean="0"/>
          </a:p>
          <a:p>
            <a:r>
              <a:rPr lang="en-US" dirty="0" err="1" smtClean="0"/>
              <a:t>Reír</a:t>
            </a:r>
            <a:endParaRPr lang="en-US" dirty="0"/>
          </a:p>
          <a:p>
            <a:r>
              <a:rPr lang="en-US" dirty="0" err="1" smtClean="0"/>
              <a:t>Mirar</a:t>
            </a:r>
            <a:endParaRPr lang="en-US" dirty="0" smtClean="0"/>
          </a:p>
          <a:p>
            <a:r>
              <a:rPr lang="en-US" dirty="0" err="1" smtClean="0"/>
              <a:t>abrir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77686"/>
            <a:ext cx="5181600" cy="5099277"/>
          </a:xfrm>
        </p:spPr>
        <p:txBody>
          <a:bodyPr/>
          <a:lstStyle/>
          <a:p>
            <a:r>
              <a:rPr lang="en-US" dirty="0" smtClean="0"/>
              <a:t>Corrido</a:t>
            </a:r>
          </a:p>
          <a:p>
            <a:r>
              <a:rPr lang="en-US" dirty="0" err="1" smtClean="0"/>
              <a:t>Leído</a:t>
            </a:r>
            <a:endParaRPr lang="en-US" dirty="0" smtClean="0"/>
          </a:p>
          <a:p>
            <a:r>
              <a:rPr lang="en-US" dirty="0" err="1" smtClean="0"/>
              <a:t>Visto</a:t>
            </a:r>
            <a:endParaRPr lang="en-US" dirty="0" smtClean="0"/>
          </a:p>
          <a:p>
            <a:r>
              <a:rPr lang="en-US" dirty="0" err="1" smtClean="0"/>
              <a:t>Hecho</a:t>
            </a:r>
            <a:endParaRPr lang="en-US" dirty="0" smtClean="0"/>
          </a:p>
          <a:p>
            <a:r>
              <a:rPr lang="en-US" dirty="0" err="1" smtClean="0"/>
              <a:t>Muerto</a:t>
            </a:r>
            <a:endParaRPr lang="en-US" dirty="0" smtClean="0"/>
          </a:p>
          <a:p>
            <a:r>
              <a:rPr lang="en-US" dirty="0" err="1" smtClean="0"/>
              <a:t>Reído</a:t>
            </a:r>
            <a:endParaRPr lang="en-US" dirty="0" smtClean="0"/>
          </a:p>
          <a:p>
            <a:r>
              <a:rPr lang="en-US" dirty="0" err="1" smtClean="0"/>
              <a:t>Mirado</a:t>
            </a:r>
            <a:endParaRPr lang="en-US" dirty="0" smtClean="0"/>
          </a:p>
          <a:p>
            <a:r>
              <a:rPr lang="en-US" dirty="0" err="1" smtClean="0"/>
              <a:t>abierto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8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310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Past Participles as Adjectives  Los Participios Pasados Como Adjetivos </vt:lpstr>
      <vt:lpstr>PowerPoint Presentation</vt:lpstr>
      <vt:lpstr>PowerPoint Presentation</vt:lpstr>
      <vt:lpstr>IRREGULAR PAST PARTICIPLES </vt:lpstr>
      <vt:lpstr>PowerPoint Presentation</vt:lpstr>
      <vt:lpstr>PowerPoint Presentation</vt:lpstr>
      <vt:lpstr>PowerPoint Presentation</vt:lpstr>
      <vt:lpstr>Práctica #1</vt:lpstr>
      <vt:lpstr>Práctica #2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Participles as Adjectives</dc:title>
  <dc:creator>Amanda Ford</dc:creator>
  <cp:lastModifiedBy>Amanda Ford</cp:lastModifiedBy>
  <cp:revision>8</cp:revision>
  <cp:lastPrinted>2015-11-16T12:54:47Z</cp:lastPrinted>
  <dcterms:created xsi:type="dcterms:W3CDTF">2015-11-10T15:21:28Z</dcterms:created>
  <dcterms:modified xsi:type="dcterms:W3CDTF">2015-11-16T18:32:21Z</dcterms:modified>
</cp:coreProperties>
</file>