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2"/>
  </p:notesMasterIdLst>
  <p:handoutMasterIdLst>
    <p:handoutMasterId r:id="rId13"/>
  </p:handoutMasterIdLst>
  <p:sldIdLst>
    <p:sldId id="270" r:id="rId3"/>
    <p:sldId id="271" r:id="rId4"/>
    <p:sldId id="272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F702-0714-4E08-A299-FB7CD6DD53D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F021-7EF0-4BDC-ABAA-3F31888D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835DD-85A7-4A1D-B5D6-4471BFC8E4FB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45845-826A-4014-B98A-97266F305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9BA0-A3F1-4AE0-A095-A691F325988D}" type="datetime1">
              <a:rPr lang="en-US" smtClean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33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9DF06-9503-4BFC-9BDB-01518A2C34BB}" type="datetime1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56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6D803-E824-49BC-A33E-A6A786BEDB3D}" type="datetime1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35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D3032-ACFF-440E-8C29-E047F0CC3352}" type="datetime1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123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74E8E-6132-4C3E-8FAF-08614718A4E8}" type="datetime1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539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C1BA8-14CB-402F-AB5D-65EFB4CEE9BA}" type="datetime1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644" y="2600325"/>
            <a:ext cx="1038261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812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C792A-0B0D-4D75-99F7-2870465BBD14}" type="datetime1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16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  <p15:guide id="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A14D2-C15B-4C78-A526-4D8666FA99F8}" type="datetime1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049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  <p15:guide id="2" pos="75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F1A27-4218-4094-BEAE-9A3589DB2B89}" type="datetime1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08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39AB3-3BFC-4457-B471-ADCDC73FC5EE}" type="datetime1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2133601"/>
            <a:ext cx="95758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00674-BE8F-4CEA-9736-5FEE3AB227F1}" type="datetime1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05000" y="1406964"/>
            <a:ext cx="5516078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6778"/>
            <a:ext cx="5516078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98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53A3-A3BE-4323-8A5F-3F3FB07EB2DE}" type="datetime1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07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3063ED-E45C-4ACA-BFCF-74D8FA5A001B}" type="datetime1">
              <a:rPr lang="en-US" smtClean="0"/>
              <a:t>11/30/2015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3023" y="-5589"/>
            <a:ext cx="1482350" cy="6868109"/>
            <a:chOff x="-13023" y="-5589"/>
            <a:chExt cx="1482350" cy="6868109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20147" y="-5589"/>
              <a:ext cx="1397008" cy="6858000"/>
              <a:chOff x="1097" y="-4624"/>
              <a:chExt cx="1397008" cy="6857406"/>
            </a:xfrm>
          </p:grpSpPr>
          <p:sp>
            <p:nvSpPr>
              <p:cNvPr id="18" name="Freeform 4"/>
              <p:cNvSpPr>
                <a:spLocks/>
              </p:cNvSpPr>
              <p:nvPr/>
            </p:nvSpPr>
            <p:spPr bwMode="ltGray">
              <a:xfrm flipH="1">
                <a:off x="13149" y="-4624"/>
                <a:ext cx="1367425" cy="6837767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5"/>
              <p:cNvSpPr>
                <a:spLocks/>
              </p:cNvSpPr>
              <p:nvPr/>
            </p:nvSpPr>
            <p:spPr bwMode="ltGray">
              <a:xfrm flipH="1">
                <a:off x="13149" y="169261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ltGray">
              <a:xfrm flipH="1">
                <a:off x="14245" y="128616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ltGray">
              <a:xfrm flipH="1">
                <a:off x="13149" y="14891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ltGray">
              <a:xfrm flipH="1">
                <a:off x="14245" y="983847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ltGray">
              <a:xfrm flipH="1">
                <a:off x="14245" y="679152"/>
                <a:ext cx="1367425" cy="4308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ltGray">
              <a:xfrm flipH="1">
                <a:off x="13149" y="371483"/>
                <a:ext cx="1384956" cy="37491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ltGray">
              <a:xfrm flipH="1">
                <a:off x="2192" y="393973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ltGray">
              <a:xfrm flipH="1">
                <a:off x="3288" y="353328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ltGray">
              <a:xfrm flipH="1">
                <a:off x="2192" y="239484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ltGray">
              <a:xfrm flipH="1">
                <a:off x="3288" y="3229776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ltGray">
              <a:xfrm flipH="1">
                <a:off x="2192" y="2926868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ltGray">
              <a:xfrm flipH="1">
                <a:off x="3288" y="2616817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/>
            </p:nvSpPr>
            <p:spPr bwMode="ltGray">
              <a:xfrm flipH="1">
                <a:off x="13149" y="4970461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/>
            </p:nvSpPr>
            <p:spPr bwMode="ltGray">
              <a:xfrm flipH="1">
                <a:off x="14245" y="4564004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ltGray">
              <a:xfrm flipH="1">
                <a:off x="2192" y="5672686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ltGray">
              <a:xfrm rot="16200000" flipH="1">
                <a:off x="512729" y="5994798"/>
                <a:ext cx="346352" cy="1369616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ltGray">
              <a:xfrm flipH="1">
                <a:off x="2192" y="6204711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ltGray">
              <a:xfrm flipH="1">
                <a:off x="3288" y="5894661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Freeform 23"/>
            <p:cNvSpPr>
              <a:spLocks/>
            </p:cNvSpPr>
            <p:nvPr/>
          </p:nvSpPr>
          <p:spPr bwMode="ltGray">
            <a:xfrm rot="16200000" flipH="1">
              <a:off x="-2995169" y="2977523"/>
              <a:ext cx="6867143" cy="902851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ltGray">
            <a:xfrm rot="16200000" flipH="1">
              <a:off x="-2170536" y="3221067"/>
              <a:ext cx="6865553" cy="414172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Placeholder 8"/>
          <p:cNvSpPr>
            <a:spLocks noGrp="1"/>
          </p:cNvSpPr>
          <p:nvPr userDrawn="1"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 userDrawn="1"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4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Como </a:t>
            </a:r>
            <a:r>
              <a:rPr lang="en-US" dirty="0" err="1" smtClean="0"/>
              <a:t>Gustar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 smtClean="0"/>
              <a:t>Must use INDIRECT OBJECT PRONOUNS (to whom)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Me, </a:t>
            </a:r>
            <a:r>
              <a:rPr lang="en-US" dirty="0" err="1" smtClean="0"/>
              <a:t>te</a:t>
            </a:r>
            <a:r>
              <a:rPr lang="en-US" dirty="0" smtClean="0"/>
              <a:t>, le, 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, les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___ is pleasing to (person).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WHAT is being liked, not WHO is liking it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Prepositional Phrase (A </a:t>
            </a:r>
            <a:r>
              <a:rPr lang="en-US" dirty="0" err="1" smtClean="0"/>
              <a:t>ella</a:t>
            </a:r>
            <a:r>
              <a:rPr lang="en-US" dirty="0" smtClean="0"/>
              <a:t>, A </a:t>
            </a:r>
            <a:r>
              <a:rPr lang="en-US" dirty="0" err="1" smtClean="0"/>
              <a:t>nosotros</a:t>
            </a:r>
            <a:r>
              <a:rPr lang="en-US" dirty="0" smtClean="0"/>
              <a:t>, A </a:t>
            </a:r>
            <a:r>
              <a:rPr lang="en-US" dirty="0" err="1" smtClean="0"/>
              <a:t>ellos</a:t>
            </a:r>
            <a:r>
              <a:rPr lang="en-US" dirty="0" smtClean="0"/>
              <a:t>…)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GUSTAR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What is being liked can go BEFORE or AFTER the verb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la pizza. OR La pizza me </a:t>
            </a:r>
            <a:r>
              <a:rPr lang="en-US" dirty="0" err="1" smtClean="0"/>
              <a:t>gusta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Me = indirect object pronoun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 pizza = subject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g</a:t>
            </a:r>
            <a:r>
              <a:rPr lang="en-US" dirty="0" err="1" smtClean="0"/>
              <a:t>usta</a:t>
            </a:r>
            <a:r>
              <a:rPr lang="en-US" dirty="0" smtClean="0"/>
              <a:t> = verb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7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 COMO GUSTAR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GUSTAR: </a:t>
            </a:r>
            <a:r>
              <a:rPr lang="en-US" dirty="0" smtClean="0"/>
              <a:t>to like, to </a:t>
            </a:r>
            <a:r>
              <a:rPr lang="en-US" dirty="0" smtClean="0"/>
              <a:t>be pleasing</a:t>
            </a:r>
          </a:p>
          <a:p>
            <a:pPr marL="402336" lvl="1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papas </a:t>
            </a:r>
            <a:r>
              <a:rPr lang="en-US" dirty="0" err="1" smtClean="0"/>
              <a:t>fritas</a:t>
            </a:r>
            <a:r>
              <a:rPr lang="en-US" dirty="0" smtClean="0"/>
              <a:t>./I like French fries.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ENCANTAR:  to love (like in a strong way), to delight</a:t>
            </a:r>
          </a:p>
          <a:p>
            <a:pPr marL="402336" lvl="1" indent="0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encantan</a:t>
            </a:r>
            <a:r>
              <a:rPr lang="en-US" dirty="0" smtClean="0"/>
              <a:t> los </a:t>
            </a:r>
            <a:r>
              <a:rPr lang="en-US" dirty="0" err="1" smtClean="0"/>
              <a:t>conciertos</a:t>
            </a:r>
            <a:r>
              <a:rPr lang="en-US" dirty="0" smtClean="0"/>
              <a:t>./They love (the) concerts.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DOLER (o-</a:t>
            </a:r>
            <a:r>
              <a:rPr lang="en-US" dirty="0" err="1" smtClean="0"/>
              <a:t>ue</a:t>
            </a:r>
            <a:r>
              <a:rPr lang="en-US" dirty="0" smtClean="0"/>
              <a:t>):  to hurt, ache</a:t>
            </a:r>
          </a:p>
          <a:p>
            <a:pPr marL="402336" lvl="1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duelen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rodillas</a:t>
            </a:r>
            <a:r>
              <a:rPr lang="en-US" dirty="0" smtClean="0"/>
              <a:t>./Your knees hurt/ache.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56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 COMO GUSTAR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TOCAR: to be one’s turn</a:t>
            </a:r>
          </a:p>
          <a:p>
            <a:pPr marL="402336" lvl="1" indent="0">
              <a:buNone/>
            </a:pP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toca</a:t>
            </a:r>
            <a:r>
              <a:rPr lang="en-US" dirty="0" smtClean="0"/>
              <a:t> </a:t>
            </a:r>
            <a:r>
              <a:rPr lang="en-US" dirty="0" err="1" smtClean="0"/>
              <a:t>sacar</a:t>
            </a:r>
            <a:r>
              <a:rPr lang="en-US" dirty="0" smtClean="0"/>
              <a:t> la </a:t>
            </a:r>
            <a:r>
              <a:rPr lang="en-US" dirty="0" err="1" smtClean="0"/>
              <a:t>basura</a:t>
            </a:r>
            <a:r>
              <a:rPr lang="en-US" dirty="0" smtClean="0"/>
              <a:t>./It’s your turn to take out the trash.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PARECER: to seem, to appear to be</a:t>
            </a:r>
          </a:p>
          <a:p>
            <a:pPr marL="402336" lvl="1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corta</a:t>
            </a:r>
            <a:r>
              <a:rPr lang="en-US" dirty="0" smtClean="0"/>
              <a:t>./The movie seems short to us.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FALTAR:  to be lacking, to need</a:t>
            </a:r>
          </a:p>
          <a:p>
            <a:pPr marL="402336" lvl="1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faltan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./I </a:t>
            </a:r>
            <a:r>
              <a:rPr lang="en-US" dirty="0" smtClean="0"/>
              <a:t>lack(need) </a:t>
            </a:r>
            <a:r>
              <a:rPr lang="en-US" dirty="0" smtClean="0"/>
              <a:t>$5.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01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 COMO GUSTAR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9" y="1447800"/>
            <a:ext cx="10689465" cy="5410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QUEDAR: to remain, to have (something) left, to be left</a:t>
            </a:r>
          </a:p>
          <a:p>
            <a:pPr marL="402336" lvl="1" indent="0">
              <a:buNone/>
            </a:pPr>
            <a:r>
              <a:rPr lang="en-US" dirty="0" smtClean="0"/>
              <a:t>Le </a:t>
            </a:r>
            <a:r>
              <a:rPr lang="en-US" dirty="0" err="1" smtClean="0"/>
              <a:t>queda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 de </a:t>
            </a:r>
            <a:r>
              <a:rPr lang="en-US" dirty="0" err="1" smtClean="0"/>
              <a:t>vacación</a:t>
            </a:r>
            <a:r>
              <a:rPr lang="en-US" dirty="0" smtClean="0"/>
              <a:t>./He has one week of vacation left.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ABURRIR: to bore</a:t>
            </a:r>
          </a:p>
          <a:p>
            <a:pPr marL="402336" lvl="1" indent="0">
              <a:buNone/>
            </a:pPr>
            <a:r>
              <a:rPr lang="en-US" dirty="0" smtClean="0"/>
              <a:t>A los </a:t>
            </a:r>
            <a:r>
              <a:rPr lang="en-US" dirty="0" err="1" smtClean="0"/>
              <a:t>estudiantes</a:t>
            </a:r>
            <a:r>
              <a:rPr lang="en-US" dirty="0" smtClean="0"/>
              <a:t>, les </a:t>
            </a:r>
            <a:r>
              <a:rPr lang="en-US" dirty="0" err="1" smtClean="0"/>
              <a:t>aburre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ciencias</a:t>
            </a:r>
            <a:r>
              <a:rPr lang="en-US" dirty="0" smtClean="0"/>
              <a:t>./The science class bores them (the students).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DISGUSTAR: to dislike something</a:t>
            </a:r>
          </a:p>
          <a:p>
            <a:pPr marL="402336" lvl="1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disgusta</a:t>
            </a:r>
            <a:r>
              <a:rPr lang="en-US" dirty="0" smtClean="0"/>
              <a:t> la comida china./I don’t like Chinese food.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58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 COMO GUSTAR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45" y="1159099"/>
            <a:ext cx="10878355" cy="569890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IMPORTAR: to be important to, to matter</a:t>
            </a:r>
          </a:p>
          <a:p>
            <a:pPr marL="402336" lvl="1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importan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./Getting good grades is important to me.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INTERESAR: to be interesting to, to interest</a:t>
            </a:r>
          </a:p>
          <a:p>
            <a:pPr marL="402336" lvl="1" indent="0">
              <a:buNone/>
            </a:pPr>
            <a:r>
              <a:rPr lang="en-US" dirty="0" smtClean="0"/>
              <a:t>No les </a:t>
            </a:r>
            <a:r>
              <a:rPr lang="en-US" dirty="0" err="1" smtClean="0"/>
              <a:t>interesan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de Stephen King./Stephen King books aren’t interesting to them. OR They’re not interested in Stephen King books. 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MOLESTAR: to be </a:t>
            </a:r>
            <a:r>
              <a:rPr lang="en-US" smtClean="0"/>
              <a:t>a bother, to bother</a:t>
            </a: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molesta</a:t>
            </a:r>
            <a:r>
              <a:rPr lang="en-US" dirty="0" smtClean="0"/>
              <a:t> mi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./My little sister bothers me.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29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 COMO GUSTAR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55" y="1210613"/>
            <a:ext cx="10762445" cy="5499279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FASCINAR: to fascinate</a:t>
            </a:r>
          </a:p>
          <a:p>
            <a:pPr marL="402336" lvl="1" indent="0">
              <a:buNone/>
            </a:pP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fascinan</a:t>
            </a:r>
            <a:r>
              <a:rPr lang="en-US" dirty="0" smtClean="0"/>
              <a:t> los </a:t>
            </a:r>
            <a:r>
              <a:rPr lang="en-US" dirty="0" err="1" smtClean="0"/>
              <a:t>caballos</a:t>
            </a:r>
            <a:r>
              <a:rPr lang="en-US" dirty="0" smtClean="0"/>
              <a:t>./Horses fascinate </a:t>
            </a:r>
            <a:r>
              <a:rPr lang="en-US" dirty="0" smtClean="0"/>
              <a:t>us</a:t>
            </a:r>
            <a:r>
              <a:rPr lang="en-US" dirty="0" smtClean="0"/>
              <a:t>. </a:t>
            </a:r>
            <a:r>
              <a:rPr lang="en-US" dirty="0" smtClean="0"/>
              <a:t>OR </a:t>
            </a:r>
            <a:r>
              <a:rPr lang="en-US" dirty="0" smtClean="0"/>
              <a:t>We</a:t>
            </a:r>
            <a:r>
              <a:rPr lang="en-US" dirty="0" smtClean="0"/>
              <a:t> </a:t>
            </a:r>
            <a:r>
              <a:rPr lang="en-US" dirty="0" smtClean="0"/>
              <a:t>are fascinated by horses.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QUEDAR (</a:t>
            </a:r>
            <a:r>
              <a:rPr lang="en-US" dirty="0" err="1" smtClean="0"/>
              <a:t>bien</a:t>
            </a:r>
            <a:r>
              <a:rPr lang="en-US" dirty="0" smtClean="0"/>
              <a:t>, mal, </a:t>
            </a:r>
            <a:r>
              <a:rPr lang="en-US" dirty="0" err="1" smtClean="0"/>
              <a:t>grande</a:t>
            </a:r>
            <a:r>
              <a:rPr lang="en-US" dirty="0" smtClean="0"/>
              <a:t>, etc.): to look (good, bad, big, etc.) on. Usually clothing.</a:t>
            </a:r>
          </a:p>
          <a:p>
            <a:pPr marL="402336" lvl="1" indent="0">
              <a:buNone/>
            </a:pP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queda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 / That shirt looks big on you.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r>
              <a:rPr lang="en-US" dirty="0" smtClean="0"/>
              <a:t>CAER (</a:t>
            </a:r>
            <a:r>
              <a:rPr lang="en-US" dirty="0" err="1" smtClean="0"/>
              <a:t>bien</a:t>
            </a:r>
            <a:r>
              <a:rPr lang="en-US" dirty="0" smtClean="0"/>
              <a:t>/mal): to have a good/bad impression of someone</a:t>
            </a:r>
          </a:p>
          <a:p>
            <a:pPr marL="402336" lvl="1" indent="0">
              <a:buNone/>
            </a:pPr>
            <a:r>
              <a:rPr lang="en-US" dirty="0" smtClean="0"/>
              <a:t>Julia me </a:t>
            </a:r>
            <a:r>
              <a:rPr lang="en-US" dirty="0" err="1" smtClean="0"/>
              <a:t>cae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./I really like Julia. OR I have a good impression of Julia.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12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OTROS VERBOS COMO GUSTAR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555" y="1210613"/>
            <a:ext cx="10762445" cy="549927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PREOCUPAR: to concern, to worry</a:t>
            </a:r>
          </a:p>
          <a:p>
            <a:pPr marL="402336" lvl="1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mis</a:t>
            </a:r>
            <a:r>
              <a:rPr lang="en-US" dirty="0" smtClean="0"/>
              <a:t> padres, les </a:t>
            </a:r>
            <a:r>
              <a:rPr lang="en-US" dirty="0" err="1" smtClean="0"/>
              <a:t>preocupan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notas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historia</a:t>
            </a:r>
            <a:r>
              <a:rPr lang="en-US" dirty="0" smtClean="0"/>
              <a:t>./My grades in history class worries them/my parents.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ENOJAR: to irritate</a:t>
            </a:r>
          </a:p>
          <a:p>
            <a:pPr marL="402336" lvl="1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enojan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abejas</a:t>
            </a:r>
            <a:r>
              <a:rPr lang="en-US" dirty="0" smtClean="0"/>
              <a:t>./Bees irritate me.</a:t>
            </a:r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546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d's tie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ad's tie design template" id="{D38B957D-588F-4953-A2A4-8835E8F79C65}" vid="{09887BB5-A875-44C0-9AF9-8FE92BB7EC5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979567-0D27-4E98-9101-139E4F27BE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Dad's tie design slides</Template>
  <TotalTime>0</TotalTime>
  <Words>538</Words>
  <Application>Microsoft Office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Palatino Linotype</vt:lpstr>
      <vt:lpstr>Verdana</vt:lpstr>
      <vt:lpstr>Wingdings 2</vt:lpstr>
      <vt:lpstr>Dad's tie design template</vt:lpstr>
      <vt:lpstr>Verbos Como Gustar</vt:lpstr>
      <vt:lpstr>GUSTAR #1</vt:lpstr>
      <vt:lpstr>GUSTAR #2</vt:lpstr>
      <vt:lpstr>OTROS VERBOS COMO GUSTAR #1</vt:lpstr>
      <vt:lpstr>OTROS VERBOS COMO GUSTAR #2</vt:lpstr>
      <vt:lpstr>OTROS VERBOS COMO GUSTAR #3</vt:lpstr>
      <vt:lpstr>OTROS VERBOS COMO GUSTAR #4</vt:lpstr>
      <vt:lpstr>OTROS VERBOS COMO GUSTAR #5</vt:lpstr>
      <vt:lpstr>OTROS VERBOS COMO GUSTAR #6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2015-11-29T22:09:26Z</dcterms:created>
  <dcterms:modified xsi:type="dcterms:W3CDTF">2015-11-30T16:07:14Z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TC034605139991</vt:lpwstr>
  </property>
</Properties>
</file>