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6" y="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FF218-440A-45C7-8A6D-DB18777FA143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FE2C0-DE90-42C9-9EFD-864694B38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324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5DCF-5297-49E3-BB89-EECDD788B05B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B093-5A15-42DB-84C4-36C913953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5DCF-5297-49E3-BB89-EECDD788B05B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B093-5A15-42DB-84C4-36C913953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5DCF-5297-49E3-BB89-EECDD788B05B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B093-5A15-42DB-84C4-36C913953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5DCF-5297-49E3-BB89-EECDD788B05B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B093-5A15-42DB-84C4-36C913953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5DCF-5297-49E3-BB89-EECDD788B05B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B093-5A15-42DB-84C4-36C913953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5DCF-5297-49E3-BB89-EECDD788B05B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B093-5A15-42DB-84C4-36C913953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5DCF-5297-49E3-BB89-EECDD788B05B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B093-5A15-42DB-84C4-36C913953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5DCF-5297-49E3-BB89-EECDD788B05B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B093-5A15-42DB-84C4-36C913953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5DCF-5297-49E3-BB89-EECDD788B05B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B093-5A15-42DB-84C4-36C913953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5DCF-5297-49E3-BB89-EECDD788B05B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B093-5A15-42DB-84C4-36C913953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5DCF-5297-49E3-BB89-EECDD788B05B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B093-5A15-42DB-84C4-36C913953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B5DCF-5297-49E3-BB89-EECDD788B05B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DB093-5A15-42DB-84C4-36C913953B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¡</a:t>
            </a:r>
            <a:r>
              <a:rPr lang="en-US" dirty="0" err="1" smtClean="0"/>
              <a:t>Exprésate</a:t>
            </a:r>
            <a:r>
              <a:rPr lang="en-US" dirty="0" smtClean="0"/>
              <a:t>! Uno</a:t>
            </a:r>
            <a:br>
              <a:rPr lang="en-US" dirty="0" smtClean="0"/>
            </a:br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 err="1" smtClean="0"/>
              <a:t>Gramática</a:t>
            </a:r>
            <a:r>
              <a:rPr lang="en-US" dirty="0" smtClean="0"/>
              <a:t> 2-1</a:t>
            </a:r>
          </a:p>
          <a:p>
            <a:r>
              <a:rPr lang="en-US" dirty="0" smtClean="0"/>
              <a:t>Page 50</a:t>
            </a:r>
          </a:p>
          <a:p>
            <a:r>
              <a:rPr lang="en-US" dirty="0" smtClean="0"/>
              <a:t>Gender and Adjective Agreement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 smtClean="0"/>
              <a:t>Nouns and pronouns in Spanish are divided into genders.  Nouns for men and boys are </a:t>
            </a:r>
            <a:r>
              <a:rPr lang="en-US" b="1" dirty="0" smtClean="0"/>
              <a:t>masculine</a:t>
            </a:r>
            <a:r>
              <a:rPr lang="en-US" dirty="0" smtClean="0"/>
              <a:t>.  Nouns for women and girls are </a:t>
            </a:r>
            <a:r>
              <a:rPr lang="en-US" b="1" dirty="0" smtClean="0"/>
              <a:t>feminine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smtClean="0"/>
              <a:t>Masculine:  </a:t>
            </a:r>
            <a:r>
              <a:rPr lang="en-US" dirty="0" smtClean="0"/>
              <a:t>amigo, </a:t>
            </a:r>
            <a:r>
              <a:rPr lang="en-US" dirty="0" err="1" smtClean="0"/>
              <a:t>él</a:t>
            </a:r>
            <a:r>
              <a:rPr lang="en-US" dirty="0" smtClean="0"/>
              <a:t>, Juan</a:t>
            </a:r>
          </a:p>
          <a:p>
            <a:r>
              <a:rPr lang="en-US" b="1" dirty="0" smtClean="0"/>
              <a:t>Feminine:  </a:t>
            </a:r>
            <a:r>
              <a:rPr lang="en-US" dirty="0" err="1" smtClean="0"/>
              <a:t>amiga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María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 smtClean="0"/>
              <a:t>Adjectives describe nouns.  They have different forms that match, or agree with, the noun or pronoun in gender.  The </a:t>
            </a:r>
            <a:r>
              <a:rPr lang="en-US" b="1" dirty="0" smtClean="0"/>
              <a:t>masculine</a:t>
            </a:r>
            <a:r>
              <a:rPr lang="en-US" dirty="0" smtClean="0"/>
              <a:t> form </a:t>
            </a:r>
            <a:r>
              <a:rPr lang="en-US" b="1" dirty="0" smtClean="0"/>
              <a:t>most </a:t>
            </a:r>
            <a:r>
              <a:rPr lang="en-US" dirty="0" smtClean="0"/>
              <a:t>adjectives ends in </a:t>
            </a:r>
            <a:r>
              <a:rPr lang="en-US" b="1" dirty="0" smtClean="0"/>
              <a:t>–o</a:t>
            </a:r>
            <a:r>
              <a:rPr lang="en-US" dirty="0"/>
              <a:t> </a:t>
            </a:r>
            <a:r>
              <a:rPr lang="en-US" dirty="0" smtClean="0"/>
              <a:t>while the </a:t>
            </a:r>
            <a:r>
              <a:rPr lang="en-US" b="1" dirty="0" smtClean="0"/>
              <a:t>feminine </a:t>
            </a:r>
            <a:r>
              <a:rPr lang="en-US" dirty="0" smtClean="0"/>
              <a:t>forms ends in </a:t>
            </a:r>
            <a:r>
              <a:rPr lang="en-US" b="1" dirty="0" smtClean="0"/>
              <a:t>–a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Rico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romántic</a:t>
            </a:r>
            <a:r>
              <a:rPr lang="en-US" b="1" dirty="0" err="1" smtClean="0"/>
              <a:t>o</a:t>
            </a:r>
            <a:r>
              <a:rPr lang="en-US" dirty="0" smtClean="0"/>
              <a:t>.       Rico is romantic.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Ana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romántic</a:t>
            </a:r>
            <a:r>
              <a:rPr lang="en-US" b="1" dirty="0" err="1" smtClean="0"/>
              <a:t>a</a:t>
            </a:r>
            <a:r>
              <a:rPr lang="en-US" dirty="0" smtClean="0"/>
              <a:t>.        Ana is romantic.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#2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 smtClean="0"/>
              <a:t>Adjectives that end in </a:t>
            </a:r>
            <a:r>
              <a:rPr lang="en-US" b="1" dirty="0" smtClean="0"/>
              <a:t>–e </a:t>
            </a:r>
            <a:r>
              <a:rPr lang="en-US" dirty="0" smtClean="0"/>
              <a:t>have the same </a:t>
            </a:r>
            <a:r>
              <a:rPr lang="en-US" b="1" dirty="0" smtClean="0"/>
              <a:t>masculine </a:t>
            </a:r>
            <a:r>
              <a:rPr lang="en-US" dirty="0" smtClean="0"/>
              <a:t>and </a:t>
            </a:r>
            <a:r>
              <a:rPr lang="en-US" b="1" dirty="0" smtClean="0"/>
              <a:t>feminine </a:t>
            </a:r>
            <a:r>
              <a:rPr lang="en-US" dirty="0" smtClean="0"/>
              <a:t>forms.</a:t>
            </a:r>
          </a:p>
          <a:p>
            <a:endParaRPr lang="en-US" dirty="0"/>
          </a:p>
          <a:p>
            <a:r>
              <a:rPr lang="en-US" b="1" dirty="0" smtClean="0"/>
              <a:t>Rafael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inteligent</a:t>
            </a:r>
            <a:r>
              <a:rPr lang="en-US" b="1" dirty="0" err="1" smtClean="0"/>
              <a:t>e</a:t>
            </a:r>
            <a:r>
              <a:rPr lang="en-US" dirty="0" smtClean="0"/>
              <a:t>.     Rafael is intelligent.</a:t>
            </a:r>
          </a:p>
          <a:p>
            <a:endParaRPr lang="en-US" dirty="0"/>
          </a:p>
          <a:p>
            <a:r>
              <a:rPr lang="en-US" b="1" dirty="0" smtClean="0"/>
              <a:t>Carmen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inteligent</a:t>
            </a:r>
            <a:r>
              <a:rPr lang="en-US" b="1" dirty="0" err="1" smtClean="0"/>
              <a:t>e</a:t>
            </a:r>
            <a:r>
              <a:rPr lang="en-US" dirty="0" smtClean="0"/>
              <a:t>.     Carmen is intelligent.</a:t>
            </a:r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#2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 smtClean="0"/>
              <a:t>Adjectives ending in consonants do not add an </a:t>
            </a:r>
            <a:r>
              <a:rPr lang="en-US" b="1" dirty="0" smtClean="0"/>
              <a:t>–a</a:t>
            </a:r>
            <a:r>
              <a:rPr lang="en-US" dirty="0" smtClean="0"/>
              <a:t>, unless they end in </a:t>
            </a:r>
            <a:r>
              <a:rPr lang="en-US" b="1" dirty="0" smtClean="0"/>
              <a:t>–or</a:t>
            </a:r>
            <a:r>
              <a:rPr lang="en-US" dirty="0" smtClean="0"/>
              <a:t> </a:t>
            </a:r>
            <a:r>
              <a:rPr lang="en-US" dirty="0" err="1" smtClean="0"/>
              <a:t>or</a:t>
            </a:r>
            <a:r>
              <a:rPr lang="en-US" dirty="0" smtClean="0"/>
              <a:t> are adjectives of nationality.</a:t>
            </a:r>
          </a:p>
          <a:p>
            <a:r>
              <a:rPr lang="en-US" b="1" dirty="0" smtClean="0"/>
              <a:t>Lorenzo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intelectua</a:t>
            </a:r>
            <a:r>
              <a:rPr lang="en-US" b="1" dirty="0" err="1" smtClean="0"/>
              <a:t>l</a:t>
            </a:r>
            <a:r>
              <a:rPr lang="en-US" dirty="0" smtClean="0"/>
              <a:t> y </a:t>
            </a:r>
            <a:r>
              <a:rPr lang="en-US" dirty="0" err="1" smtClean="0"/>
              <a:t>trabajad</a:t>
            </a:r>
            <a:r>
              <a:rPr lang="en-US" b="1" dirty="0" err="1" smtClean="0"/>
              <a:t>or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Gloria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intelectua</a:t>
            </a:r>
            <a:r>
              <a:rPr lang="en-US" b="1" dirty="0" err="1" smtClean="0"/>
              <a:t>l</a:t>
            </a:r>
            <a:r>
              <a:rPr lang="en-US" dirty="0" smtClean="0"/>
              <a:t> y </a:t>
            </a:r>
            <a:r>
              <a:rPr lang="en-US" dirty="0" err="1" smtClean="0"/>
              <a:t>trabajad</a:t>
            </a:r>
            <a:r>
              <a:rPr lang="en-US" b="1" dirty="0" err="1" smtClean="0"/>
              <a:t>ora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Sergio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españo</a:t>
            </a:r>
            <a:r>
              <a:rPr lang="en-US" b="1" dirty="0" err="1" smtClean="0"/>
              <a:t>l</a:t>
            </a:r>
            <a:r>
              <a:rPr lang="en-US" dirty="0" smtClean="0"/>
              <a:t>.</a:t>
            </a:r>
          </a:p>
          <a:p>
            <a:r>
              <a:rPr lang="en-US" dirty="0" smtClean="0"/>
              <a:t>Sara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b="1" dirty="0" err="1" smtClean="0"/>
              <a:t>españo</a:t>
            </a:r>
            <a:r>
              <a:rPr lang="en-US" dirty="0" err="1" smtClean="0"/>
              <a:t>la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 smtClean="0"/>
              <a:t>Adjectives also agree with nouns in </a:t>
            </a:r>
            <a:r>
              <a:rPr lang="en-US" b="1" dirty="0" smtClean="0"/>
              <a:t>number</a:t>
            </a:r>
            <a:r>
              <a:rPr lang="en-US" dirty="0" smtClean="0"/>
              <a:t>.  An adjective that describes one person/thing is in </a:t>
            </a:r>
            <a:r>
              <a:rPr lang="en-US" b="1" dirty="0" smtClean="0"/>
              <a:t>singular</a:t>
            </a:r>
            <a:r>
              <a:rPr lang="en-US" dirty="0" smtClean="0"/>
              <a:t> form.  When it describes more than one person/thing, its form is </a:t>
            </a:r>
            <a:r>
              <a:rPr lang="en-US" b="1" dirty="0" smtClean="0"/>
              <a:t>plural</a:t>
            </a:r>
            <a:r>
              <a:rPr lang="en-US" dirty="0" smtClean="0"/>
              <a:t>.  If the singular form ends in a vowel, add </a:t>
            </a:r>
            <a:r>
              <a:rPr lang="en-US" b="1" dirty="0" smtClean="0"/>
              <a:t>–s</a:t>
            </a:r>
            <a:r>
              <a:rPr lang="en-US" dirty="0" smtClean="0"/>
              <a:t> to make it plural.  It </a:t>
            </a:r>
            <a:r>
              <a:rPr lang="en-US" dirty="0" err="1" smtClean="0"/>
              <a:t>it</a:t>
            </a:r>
            <a:r>
              <a:rPr lang="en-US" dirty="0" smtClean="0"/>
              <a:t> ends in a consonant, add   </a:t>
            </a:r>
            <a:r>
              <a:rPr lang="en-US" b="1" dirty="0" smtClean="0"/>
              <a:t>-</a:t>
            </a:r>
            <a:r>
              <a:rPr lang="en-US" b="1" dirty="0" err="1" smtClean="0"/>
              <a:t>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#3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José </a:t>
            </a:r>
            <a:r>
              <a:rPr lang="en-US" dirty="0" err="1" smtClean="0"/>
              <a:t>es</a:t>
            </a:r>
            <a:r>
              <a:rPr lang="en-US" dirty="0" smtClean="0"/>
              <a:t> alt</a:t>
            </a:r>
            <a:r>
              <a:rPr lang="en-US" b="1" dirty="0" smtClean="0"/>
              <a:t>o.</a:t>
            </a:r>
          </a:p>
          <a:p>
            <a:pPr>
              <a:buNone/>
            </a:pPr>
            <a:r>
              <a:rPr lang="en-US" dirty="0" smtClean="0"/>
              <a:t>Rosa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intelectua</a:t>
            </a:r>
            <a:r>
              <a:rPr lang="en-US" b="1" dirty="0" err="1" smtClean="0"/>
              <a:t>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Paco</a:t>
            </a:r>
            <a:r>
              <a:rPr lang="en-US" dirty="0" smtClean="0"/>
              <a:t> y Luis son alto</a:t>
            </a:r>
            <a:r>
              <a:rPr lang="en-US" b="1" dirty="0" smtClean="0"/>
              <a:t>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Mis</a:t>
            </a:r>
            <a:r>
              <a:rPr lang="en-US" dirty="0" smtClean="0"/>
              <a:t> amigos son </a:t>
            </a:r>
            <a:r>
              <a:rPr lang="en-US" dirty="0" err="1" smtClean="0"/>
              <a:t>intelectual</a:t>
            </a:r>
            <a:r>
              <a:rPr lang="en-US" b="1" dirty="0" err="1" smtClean="0"/>
              <a:t>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n-US" dirty="0" err="1" smtClean="0"/>
              <a:t>Punto</a:t>
            </a:r>
            <a:r>
              <a:rPr lang="en-US" dirty="0" smtClean="0"/>
              <a:t> #3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 smtClean="0"/>
              <a:t>To describe a </a:t>
            </a:r>
            <a:r>
              <a:rPr lang="en-US" b="1" dirty="0" smtClean="0"/>
              <a:t>mixed group </a:t>
            </a:r>
            <a:r>
              <a:rPr lang="en-US" dirty="0" smtClean="0"/>
              <a:t>of men and women (or boys and girls) use the </a:t>
            </a:r>
            <a:r>
              <a:rPr lang="en-US" b="1" dirty="0" smtClean="0"/>
              <a:t>masculine plural</a:t>
            </a:r>
            <a:r>
              <a:rPr lang="en-US" dirty="0" smtClean="0"/>
              <a:t> form of the adjective.</a:t>
            </a:r>
          </a:p>
          <a:p>
            <a:endParaRPr lang="en-US" dirty="0" smtClean="0"/>
          </a:p>
          <a:p>
            <a:r>
              <a:rPr lang="en-US" b="1" dirty="0" smtClean="0"/>
              <a:t>Carlos</a:t>
            </a:r>
            <a:r>
              <a:rPr lang="en-US" dirty="0" smtClean="0"/>
              <a:t> and </a:t>
            </a:r>
            <a:r>
              <a:rPr lang="en-US" b="1" dirty="0" smtClean="0"/>
              <a:t>Ana</a:t>
            </a:r>
            <a:r>
              <a:rPr lang="en-US" dirty="0" smtClean="0"/>
              <a:t> son </a:t>
            </a:r>
            <a:r>
              <a:rPr lang="en-US" dirty="0" err="1" smtClean="0"/>
              <a:t>romántic</a:t>
            </a:r>
            <a:r>
              <a:rPr lang="en-US" b="1" dirty="0" err="1" smtClean="0"/>
              <a:t>os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315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¡Exprésate! Uno Chapter 2</vt:lpstr>
      <vt:lpstr>Punto #1</vt:lpstr>
      <vt:lpstr>Punto #2</vt:lpstr>
      <vt:lpstr>Punto #2 continued</vt:lpstr>
      <vt:lpstr>Punto #2 continued</vt:lpstr>
      <vt:lpstr>Punto #3</vt:lpstr>
      <vt:lpstr>Punto #3 continued</vt:lpstr>
      <vt:lpstr>Punto #3 continued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¡Exprésate! Uno Chapter 2</dc:title>
  <dc:creator>aford</dc:creator>
  <cp:lastModifiedBy>Amanda Ford</cp:lastModifiedBy>
  <cp:revision>4</cp:revision>
  <cp:lastPrinted>2014-11-07T16:19:30Z</cp:lastPrinted>
  <dcterms:created xsi:type="dcterms:W3CDTF">2011-09-22T16:05:18Z</dcterms:created>
  <dcterms:modified xsi:type="dcterms:W3CDTF">2014-11-07T16:45:27Z</dcterms:modified>
</cp:coreProperties>
</file>