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A4F48-C7E5-4D4A-A428-9821FA129F3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060E8-8A90-43A2-8A56-FE5E0EFD7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42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EC4C0C-0196-4375-8975-98B1A6EC3AA8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AF73DAB-76E4-4E6B-B0C9-CBAFF42D3D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Program Files\Microsoft Office\Clipart\smbusbas\bs00082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013" y="533400"/>
            <a:ext cx="2236787" cy="2286000"/>
          </a:xfrm>
          <a:prstGeom prst="rect">
            <a:avLst/>
          </a:prstGeom>
          <a:noFill/>
        </p:spPr>
      </p:pic>
      <p:pic>
        <p:nvPicPr>
          <p:cNvPr id="2055" name="Picture 7" descr="c:\Program Files\Common Files\Microsoft Shared\Clipart\cagcat50\BS00975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638175"/>
            <a:ext cx="3289300" cy="2028825"/>
          </a:xfrm>
          <a:prstGeom prst="rect">
            <a:avLst/>
          </a:prstGeom>
          <a:noFill/>
        </p:spPr>
      </p:pic>
      <p:pic>
        <p:nvPicPr>
          <p:cNvPr id="2056" name="Picture 8" descr="c:\Program Files\Microsoft Office\Clipart\standard\stddir2\bs00626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" y="3846513"/>
            <a:ext cx="2262187" cy="2401887"/>
          </a:xfrm>
          <a:prstGeom prst="rect">
            <a:avLst/>
          </a:prstGeom>
          <a:noFill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52863" y="4295775"/>
            <a:ext cx="40846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El Calendario</a:t>
            </a:r>
          </a:p>
          <a:p>
            <a:pPr algn="ctr"/>
            <a:r>
              <a:rPr lang="en-US" sz="4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Español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325068" y="377726"/>
            <a:ext cx="8382000" cy="2971800"/>
            <a:chOff x="240" y="240"/>
            <a:chExt cx="5280" cy="1872"/>
          </a:xfrm>
        </p:grpSpPr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40" y="240"/>
              <a:ext cx="5280" cy="187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1" name="Rectangle 9" descr="Newsprint"/>
            <p:cNvSpPr>
              <a:spLocks noChangeArrowheads="1"/>
            </p:cNvSpPr>
            <p:nvPr/>
          </p:nvSpPr>
          <p:spPr bwMode="auto">
            <a:xfrm>
              <a:off x="240" y="240"/>
              <a:ext cx="5280" cy="672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4800" b="1" u="sng" dirty="0">
                  <a:solidFill>
                    <a:schemeClr val="bg1"/>
                  </a:solidFill>
                  <a:latin typeface="Harrington" pitchFamily="82" charset="0"/>
                </a:rPr>
                <a:t>Los </a:t>
              </a:r>
              <a:r>
                <a:rPr lang="en-US" sz="4800" b="1" u="sng" dirty="0" err="1">
                  <a:solidFill>
                    <a:schemeClr val="bg1"/>
                  </a:solidFill>
                  <a:latin typeface="Harrington" pitchFamily="82" charset="0"/>
                </a:rPr>
                <a:t>Días</a:t>
              </a:r>
              <a:r>
                <a:rPr lang="en-US" sz="4800" b="1" u="sng" dirty="0">
                  <a:solidFill>
                    <a:schemeClr val="bg1"/>
                  </a:solidFill>
                  <a:latin typeface="Harrington" pitchFamily="82" charset="0"/>
                </a:rPr>
                <a:t> de la </a:t>
              </a:r>
              <a:r>
                <a:rPr lang="en-US" sz="4800" b="1" u="sng" dirty="0" err="1">
                  <a:solidFill>
                    <a:schemeClr val="bg1"/>
                  </a:solidFill>
                  <a:latin typeface="Harrington" pitchFamily="82" charset="0"/>
                </a:rPr>
                <a:t>Semana</a:t>
              </a:r>
              <a:endParaRPr lang="en-US" sz="4800" b="1" u="sng" dirty="0">
                <a:solidFill>
                  <a:schemeClr val="bg1"/>
                </a:solidFill>
                <a:latin typeface="Harrington" pitchFamily="82" charset="0"/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240" y="1472"/>
              <a:ext cx="52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994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1728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2544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257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4011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4766" y="907"/>
              <a:ext cx="0" cy="12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525463" y="1600200"/>
            <a:ext cx="8499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lunes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MONDAY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1600200" y="2590800"/>
            <a:ext cx="9396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martes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TUESDAY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671763" y="1600200"/>
            <a:ext cx="11512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miércoles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WEDNESDAY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078288" y="2590800"/>
            <a:ext cx="10198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jueves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THURSDAY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195888" y="1600200"/>
            <a:ext cx="96212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>
                <a:solidFill>
                  <a:schemeClr val="bg1"/>
                </a:solidFill>
                <a:latin typeface="Agency FB" pitchFamily="2" charset="0"/>
              </a:rPr>
              <a:t>v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iernes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FRIDAY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6369330" y="2577353"/>
            <a:ext cx="10150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sábado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SATURDAY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7537450" y="1600200"/>
            <a:ext cx="10294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Agency FB" pitchFamily="2" charset="0"/>
              </a:rPr>
              <a:t>el </a:t>
            </a:r>
            <a:r>
              <a:rPr lang="en-US" b="1" dirty="0" err="1" smtClean="0">
                <a:solidFill>
                  <a:schemeClr val="bg1"/>
                </a:solidFill>
                <a:latin typeface="Agency FB" pitchFamily="2" charset="0"/>
              </a:rPr>
              <a:t>domingo</a:t>
            </a:r>
            <a:endParaRPr lang="en-US" b="1" dirty="0" smtClean="0">
              <a:solidFill>
                <a:schemeClr val="bg1"/>
              </a:solidFill>
              <a:latin typeface="Agency FB" pitchFamily="2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Agency FB" pitchFamily="2" charset="0"/>
              </a:rPr>
              <a:t>SUNDAY</a:t>
            </a:r>
            <a:endParaRPr lang="en-US" b="1" dirty="0">
              <a:solidFill>
                <a:schemeClr val="bg1"/>
              </a:solidFill>
              <a:latin typeface="Agency FB" pitchFamily="2" charset="0"/>
            </a:endParaRPr>
          </a:p>
        </p:txBody>
      </p:sp>
      <p:pic>
        <p:nvPicPr>
          <p:cNvPr id="3105" name="Picture 33" descr="c:\Program Files\Microsoft Office\Clipart\standard\stddir2\bs00606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400611"/>
            <a:ext cx="2133600" cy="1728470"/>
          </a:xfrm>
          <a:prstGeom prst="rect">
            <a:avLst/>
          </a:prstGeom>
          <a:noFill/>
        </p:spPr>
      </p:pic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362200" y="3527612"/>
            <a:ext cx="6400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000" b="1" dirty="0">
                <a:latin typeface="Arial" charset="0"/>
              </a:rPr>
              <a:t>  days of the week are </a:t>
            </a:r>
            <a:r>
              <a:rPr lang="en-US" sz="2000" b="1" u="sng" dirty="0">
                <a:latin typeface="Arial" charset="0"/>
              </a:rPr>
              <a:t>not</a:t>
            </a:r>
            <a:r>
              <a:rPr lang="en-US" sz="2000" b="1" dirty="0">
                <a:latin typeface="Arial" charset="0"/>
              </a:rPr>
              <a:t> capitalized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000" b="1" dirty="0">
                <a:latin typeface="Arial" charset="0"/>
              </a:rPr>
              <a:t>  all days are masculine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000" b="1" dirty="0">
                <a:latin typeface="Arial" charset="0"/>
              </a:rPr>
              <a:t>  use “el” or “los” to say “on…”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000" b="1" dirty="0">
                <a:latin typeface="Arial" charset="0"/>
              </a:rPr>
              <a:t>  only </a:t>
            </a:r>
            <a:r>
              <a:rPr lang="en-US" sz="2000" b="1" i="1" dirty="0" err="1">
                <a:latin typeface="Arial" charset="0"/>
              </a:rPr>
              <a:t>sábado</a:t>
            </a:r>
            <a:r>
              <a:rPr lang="en-US" sz="2000" b="1" dirty="0">
                <a:latin typeface="Arial" charset="0"/>
              </a:rPr>
              <a:t> and </a:t>
            </a:r>
            <a:r>
              <a:rPr lang="en-US" sz="2000" b="1" i="1" dirty="0" err="1">
                <a:latin typeface="Arial" charset="0"/>
              </a:rPr>
              <a:t>domingo</a:t>
            </a:r>
            <a:r>
              <a:rPr lang="en-US" sz="2000" b="1" dirty="0">
                <a:latin typeface="Arial" charset="0"/>
              </a:rPr>
              <a:t> have plurals</a:t>
            </a:r>
          </a:p>
          <a:p>
            <a:pPr>
              <a:lnSpc>
                <a:spcPct val="150000"/>
              </a:lnSpc>
              <a:buFont typeface="Webdings" pitchFamily="18" charset="2"/>
              <a:buNone/>
            </a:pPr>
            <a:r>
              <a:rPr lang="en-US" sz="2000" b="1" dirty="0">
                <a:latin typeface="Arial" charset="0"/>
              </a:rPr>
              <a:t>	</a:t>
            </a:r>
            <a:r>
              <a:rPr lang="en-US" sz="2000" b="1" i="1" dirty="0">
                <a:latin typeface="Arial" charset="0"/>
              </a:rPr>
              <a:t>los </a:t>
            </a:r>
            <a:r>
              <a:rPr lang="en-US" sz="2000" b="1" i="1" dirty="0" err="1">
                <a:latin typeface="Arial" charset="0"/>
              </a:rPr>
              <a:t>sábados</a:t>
            </a:r>
            <a:endParaRPr lang="en-US" sz="2000" b="1" i="1" dirty="0">
              <a:latin typeface="Arial" charset="0"/>
            </a:endParaRPr>
          </a:p>
          <a:p>
            <a:pPr>
              <a:lnSpc>
                <a:spcPct val="150000"/>
              </a:lnSpc>
              <a:buFont typeface="Webdings" pitchFamily="18" charset="2"/>
              <a:buNone/>
            </a:pPr>
            <a:r>
              <a:rPr lang="en-US" sz="2000" b="1" i="1" dirty="0">
                <a:latin typeface="Arial" charset="0"/>
              </a:rPr>
              <a:t>	los </a:t>
            </a:r>
            <a:r>
              <a:rPr lang="en-US" sz="2000" b="1" i="1" dirty="0" err="1">
                <a:latin typeface="Arial" charset="0"/>
              </a:rPr>
              <a:t>domingos</a:t>
            </a:r>
            <a:endParaRPr lang="en-US" sz="2000" b="1" i="1" dirty="0">
              <a:latin typeface="Arial" charset="0"/>
            </a:endParaRP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000" b="1" dirty="0">
                <a:latin typeface="Arial" charset="0"/>
              </a:rPr>
              <a:t>  the Hispanic calendar begins </a:t>
            </a:r>
            <a:r>
              <a:rPr lang="en-US" sz="2000" b="1" i="1" dirty="0">
                <a:latin typeface="Arial" charset="0"/>
              </a:rPr>
              <a:t>el </a:t>
            </a:r>
            <a:r>
              <a:rPr lang="en-US" sz="2000" b="1" i="1" dirty="0" err="1">
                <a:latin typeface="Arial" charset="0"/>
              </a:rPr>
              <a:t>lunes</a:t>
            </a:r>
            <a:endParaRPr lang="en-US" sz="20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8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1500"/>
                            </p:stCondLst>
                            <p:childTnLst>
                              <p:par>
                                <p:cTn id="39" presetID="23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0"/>
                            </p:stCondLst>
                            <p:childTnLst>
                              <p:par>
                                <p:cTn id="44" presetID="2" presetClass="entr" presetSubtype="3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7" grpId="0" autoUpdateAnimBg="0"/>
      <p:bldP spid="3098" grpId="0" autoUpdateAnimBg="0"/>
      <p:bldP spid="3099" grpId="0" autoUpdateAnimBg="0"/>
      <p:bldP spid="3100" grpId="0" autoUpdateAnimBg="0"/>
      <p:bldP spid="3101" grpId="0" autoUpdateAnimBg="0"/>
      <p:bldP spid="3102" grpId="0" autoUpdateAnimBg="0"/>
      <p:bldP spid="3103" grpId="0" autoUpdateAnimBg="0"/>
      <p:bldP spid="3106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639888" y="403225"/>
            <a:ext cx="5889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Arial" charset="0"/>
              </a:rPr>
              <a:t>Las </a:t>
            </a:r>
            <a:r>
              <a:rPr lang="en-US" sz="4000" dirty="0" err="1">
                <a:solidFill>
                  <a:srgbClr val="FF0000"/>
                </a:solidFill>
                <a:latin typeface="Arial" charset="0"/>
              </a:rPr>
              <a:t>estaciones</a:t>
            </a:r>
            <a:r>
              <a:rPr lang="en-US" sz="4000" dirty="0">
                <a:solidFill>
                  <a:srgbClr val="FF0000"/>
                </a:solidFill>
                <a:latin typeface="Arial" charset="0"/>
              </a:rPr>
              <a:t> del </a:t>
            </a:r>
            <a:r>
              <a:rPr lang="en-US" sz="4000" dirty="0" err="1">
                <a:solidFill>
                  <a:srgbClr val="FF0000"/>
                </a:solidFill>
                <a:latin typeface="Arial" charset="0"/>
              </a:rPr>
              <a:t>año</a:t>
            </a:r>
            <a:r>
              <a:rPr lang="en-US" sz="4000" dirty="0">
                <a:solidFill>
                  <a:srgbClr val="FF0000"/>
                </a:solidFill>
                <a:latin typeface="Arial" charset="0"/>
              </a:rPr>
              <a:t>…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838200" y="1295400"/>
            <a:ext cx="2971800" cy="2214563"/>
            <a:chOff x="528" y="816"/>
            <a:chExt cx="1872" cy="1395"/>
          </a:xfrm>
        </p:grpSpPr>
        <p:pic>
          <p:nvPicPr>
            <p:cNvPr id="10242" name="Picture 2" descr="c:\Program Files\Microsoft Office\Clipart\Pub60Cor\dd00297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" y="816"/>
              <a:ext cx="1872" cy="1033"/>
            </a:xfrm>
            <a:prstGeom prst="rect">
              <a:avLst/>
            </a:prstGeom>
            <a:noFill/>
          </p:spPr>
        </p:pic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908" y="1920"/>
              <a:ext cx="100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charset="0"/>
                </a:rPr>
                <a:t>el </a:t>
              </a:r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invierno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791200" y="1066800"/>
            <a:ext cx="2057400" cy="2441575"/>
            <a:chOff x="3648" y="672"/>
            <a:chExt cx="1296" cy="1538"/>
          </a:xfrm>
        </p:grpSpPr>
        <p:pic>
          <p:nvPicPr>
            <p:cNvPr id="10243" name="Picture 3" descr="c:\Program Files\Microsoft Office\Clipart\standard\stddir3\na01014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48" y="672"/>
              <a:ext cx="1296" cy="1167"/>
            </a:xfrm>
            <a:prstGeom prst="rect">
              <a:avLst/>
            </a:prstGeom>
            <a:noFill/>
          </p:spPr>
        </p:pic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3732" y="1919"/>
              <a:ext cx="118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charset="0"/>
                </a:rPr>
                <a:t>la primavera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295400" y="3886199"/>
            <a:ext cx="2024063" cy="2593975"/>
            <a:chOff x="816" y="2448"/>
            <a:chExt cx="1275" cy="1634"/>
          </a:xfrm>
        </p:grpSpPr>
        <p:pic>
          <p:nvPicPr>
            <p:cNvPr id="10244" name="Picture 4" descr="c:\Program Files\Microsoft Office\Clipart\Pub60Cor\pe00542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6" y="2448"/>
              <a:ext cx="1275" cy="1296"/>
            </a:xfrm>
            <a:prstGeom prst="rect">
              <a:avLst/>
            </a:prstGeom>
            <a:noFill/>
          </p:spPr>
        </p:pic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984" y="3791"/>
              <a:ext cx="9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charset="0"/>
                </a:rPr>
                <a:t>el </a:t>
              </a:r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verano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6142038" y="3886199"/>
            <a:ext cx="1477962" cy="2593975"/>
            <a:chOff x="3869" y="2448"/>
            <a:chExt cx="931" cy="1634"/>
          </a:xfrm>
        </p:grpSpPr>
        <p:pic>
          <p:nvPicPr>
            <p:cNvPr id="10245" name="Picture 5" descr="c:\Program Files\Microsoft Office\Clipart\standard\stddir4\so02950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869" y="2448"/>
              <a:ext cx="931" cy="1248"/>
            </a:xfrm>
            <a:prstGeom prst="rect">
              <a:avLst/>
            </a:prstGeom>
            <a:noFill/>
          </p:spPr>
        </p:pic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918" y="3791"/>
              <a:ext cx="80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charset="0"/>
                </a:rPr>
                <a:t>el </a:t>
              </a:r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otoño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295400" y="487363"/>
            <a:ext cx="2209800" cy="2713037"/>
            <a:chOff x="816" y="307"/>
            <a:chExt cx="1392" cy="1709"/>
          </a:xfrm>
        </p:grpSpPr>
        <p:pic>
          <p:nvPicPr>
            <p:cNvPr id="11267" name="Picture 3" descr="c:\Program Files\Microsoft Office\Clipart\Pub60Cor\dd00297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1248"/>
              <a:ext cx="1392" cy="768"/>
            </a:xfrm>
            <a:prstGeom prst="rect">
              <a:avLst/>
            </a:prstGeom>
            <a:noFill/>
          </p:spPr>
        </p:pic>
        <p:sp>
          <p:nvSpPr>
            <p:cNvPr id="11278" name="Text Box 14"/>
            <p:cNvSpPr txBox="1">
              <a:spLocks noChangeArrowheads="1"/>
            </p:cNvSpPr>
            <p:nvPr/>
          </p:nvSpPr>
          <p:spPr bwMode="auto">
            <a:xfrm>
              <a:off x="1060" y="307"/>
              <a:ext cx="958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diciembre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enero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febrero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6019800" y="381000"/>
            <a:ext cx="1600200" cy="2763838"/>
            <a:chOff x="3792" y="240"/>
            <a:chExt cx="1008" cy="1741"/>
          </a:xfrm>
        </p:grpSpPr>
        <p:pic>
          <p:nvPicPr>
            <p:cNvPr id="11270" name="Picture 6" descr="c:\Program Files\Microsoft Office\Clipart\standard\stddir3\na01014_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792" y="240"/>
              <a:ext cx="1008" cy="908"/>
            </a:xfrm>
            <a:prstGeom prst="rect">
              <a:avLst/>
            </a:prstGeom>
            <a:noFill/>
          </p:spPr>
        </p:pic>
        <p:sp>
          <p:nvSpPr>
            <p:cNvPr id="11279" name="Text Box 15"/>
            <p:cNvSpPr txBox="1">
              <a:spLocks noChangeArrowheads="1"/>
            </p:cNvSpPr>
            <p:nvPr/>
          </p:nvSpPr>
          <p:spPr bwMode="auto">
            <a:xfrm>
              <a:off x="3955" y="1225"/>
              <a:ext cx="65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marzo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abril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>
                  <a:solidFill>
                    <a:schemeClr val="bg1"/>
                  </a:solidFill>
                  <a:latin typeface="Arial" charset="0"/>
                </a:rPr>
                <a:t>mayo</a:t>
              </a:r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676400" y="3743326"/>
            <a:ext cx="1498600" cy="2809875"/>
            <a:chOff x="1056" y="2358"/>
            <a:chExt cx="944" cy="1770"/>
          </a:xfrm>
        </p:grpSpPr>
        <p:pic>
          <p:nvPicPr>
            <p:cNvPr id="11273" name="Picture 9" descr="c:\Program Files\Microsoft Office\Clipart\Pub60Cor\pe00542_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56" y="3168"/>
              <a:ext cx="944" cy="960"/>
            </a:xfrm>
            <a:prstGeom prst="rect">
              <a:avLst/>
            </a:prstGeom>
            <a:noFill/>
          </p:spPr>
        </p:pic>
        <p:sp>
          <p:nvSpPr>
            <p:cNvPr id="11280" name="Text Box 16"/>
            <p:cNvSpPr txBox="1">
              <a:spLocks noChangeArrowheads="1"/>
            </p:cNvSpPr>
            <p:nvPr/>
          </p:nvSpPr>
          <p:spPr bwMode="auto">
            <a:xfrm>
              <a:off x="1189" y="2358"/>
              <a:ext cx="699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junio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julio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agosto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930900" y="3657600"/>
            <a:ext cx="1709737" cy="2722563"/>
            <a:chOff x="3736" y="2304"/>
            <a:chExt cx="1077" cy="1715"/>
          </a:xfrm>
        </p:grpSpPr>
        <p:pic>
          <p:nvPicPr>
            <p:cNvPr id="11276" name="Picture 12" descr="c:\Program Files\Microsoft Office\Clipart\standard\stddir4\so02950_.wmf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36" y="2304"/>
              <a:ext cx="645" cy="864"/>
            </a:xfrm>
            <a:prstGeom prst="rect">
              <a:avLst/>
            </a:prstGeom>
            <a:noFill/>
          </p:spPr>
        </p:pic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3736" y="3263"/>
              <a:ext cx="1077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septiembre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octubre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  <a:p>
              <a:pPr algn="ctr"/>
              <a:r>
                <a:rPr lang="en-US" sz="2400" dirty="0" err="1">
                  <a:solidFill>
                    <a:schemeClr val="bg1"/>
                  </a:solidFill>
                  <a:latin typeface="Arial" charset="0"/>
                </a:rPr>
                <a:t>noviembre</a:t>
              </a:r>
              <a:endParaRPr lang="en-US" sz="24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135063" y="381000"/>
            <a:ext cx="69056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charset="0"/>
              </a:rPr>
              <a:t>Las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estaciones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 y los </a:t>
            </a:r>
            <a:r>
              <a:rPr lang="en-US" sz="4000" dirty="0" err="1">
                <a:solidFill>
                  <a:schemeClr val="bg1"/>
                </a:solidFill>
                <a:latin typeface="Arial" charset="0"/>
              </a:rPr>
              <a:t>meses</a:t>
            </a:r>
            <a:r>
              <a:rPr lang="en-US" sz="4000" dirty="0">
                <a:solidFill>
                  <a:schemeClr val="bg1"/>
                </a:solidFill>
                <a:latin typeface="Arial" charset="0"/>
              </a:rPr>
              <a:t>…</a:t>
            </a:r>
          </a:p>
        </p:txBody>
      </p:sp>
      <p:pic>
        <p:nvPicPr>
          <p:cNvPr id="12291" name="Picture 3" descr="c:\Program Files\Common Files\Microsoft Shared\Clipart\cagcat50\BD04924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1118534"/>
            <a:ext cx="1694793" cy="228600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238125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seasons and months are </a:t>
            </a:r>
            <a:r>
              <a:rPr lang="en-US" sz="2400" i="1" u="sng" dirty="0">
                <a:solidFill>
                  <a:schemeClr val="bg1"/>
                </a:solidFill>
                <a:latin typeface="Arial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 	capitalized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articles are </a:t>
            </a:r>
            <a:r>
              <a:rPr lang="en-US" sz="2400" i="1" u="sng" dirty="0">
                <a:solidFill>
                  <a:schemeClr val="bg1"/>
                </a:solidFill>
                <a:latin typeface="Arial" charset="0"/>
              </a:rPr>
              <a:t>not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used with 	months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articles </a:t>
            </a:r>
            <a:r>
              <a:rPr lang="en-US" sz="2400" i="1" u="sng" dirty="0">
                <a:solidFill>
                  <a:schemeClr val="bg1"/>
                </a:solidFill>
                <a:latin typeface="Arial" charset="0"/>
              </a:rPr>
              <a:t>are</a:t>
            </a:r>
            <a:r>
              <a:rPr lang="en-US" sz="2400" dirty="0">
                <a:solidFill>
                  <a:schemeClr val="bg1"/>
                </a:solidFill>
                <a:latin typeface="Arial" charset="0"/>
              </a:rPr>
              <a:t> used with 	seasons, except after “en”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“la primavera” is the only 	feminine season</a:t>
            </a:r>
          </a:p>
          <a:p>
            <a:pPr>
              <a:lnSpc>
                <a:spcPct val="150000"/>
              </a:lnSpc>
              <a:buFont typeface="Webdings" pitchFamily="18" charset="2"/>
              <a:buChar char="8"/>
            </a:pPr>
            <a:r>
              <a:rPr lang="en-US" sz="2400" dirty="0">
                <a:solidFill>
                  <a:schemeClr val="bg1"/>
                </a:solidFill>
                <a:latin typeface="Arial" charset="0"/>
              </a:rPr>
              <a:t>  watch spelling / pronunciation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779713" y="963613"/>
            <a:ext cx="1155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i="1">
                <a:solidFill>
                  <a:schemeClr val="bg1"/>
                </a:solidFill>
              </a:rPr>
              <a:t>(seasons)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7588" y="963613"/>
            <a:ext cx="1127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 i="1">
                <a:solidFill>
                  <a:schemeClr val="bg1"/>
                </a:solidFill>
              </a:rPr>
              <a:t>(months)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build="p" autoUpdateAnimBg="0"/>
      <p:bldP spid="12293" grpId="0" autoUpdateAnimBg="0"/>
      <p:bldP spid="122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541463" y="300038"/>
            <a:ext cx="6086475" cy="1701800"/>
            <a:chOff x="971" y="189"/>
            <a:chExt cx="3834" cy="1072"/>
          </a:xfrm>
        </p:grpSpPr>
        <p:pic>
          <p:nvPicPr>
            <p:cNvPr id="6146" name="Picture 2" descr="c:\Program Files\Microsoft Office\Clipart\smbusbas\pe02745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08" y="672"/>
              <a:ext cx="1296" cy="589"/>
            </a:xfrm>
            <a:prstGeom prst="rect">
              <a:avLst/>
            </a:prstGeom>
            <a:noFill/>
          </p:spPr>
        </p:pic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971" y="189"/>
              <a:ext cx="383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¿</a:t>
              </a:r>
              <a:r>
                <a:rPr lang="en-US" sz="4000" dirty="0" err="1">
                  <a:solidFill>
                    <a:schemeClr val="bg1"/>
                  </a:solidFill>
                  <a:latin typeface="Arial" charset="0"/>
                </a:rPr>
                <a:t>Cuál</a:t>
              </a:r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4000" dirty="0" err="1">
                  <a:solidFill>
                    <a:schemeClr val="bg1"/>
                  </a:solidFill>
                  <a:latin typeface="Arial" charset="0"/>
                </a:rPr>
                <a:t>es</a:t>
              </a:r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4000" i="1" u="sng" dirty="0">
                  <a:solidFill>
                    <a:schemeClr val="bg1"/>
                  </a:solidFill>
                  <a:latin typeface="Arial" charset="0"/>
                </a:rPr>
                <a:t>la </a:t>
              </a:r>
              <a:r>
                <a:rPr lang="en-US" sz="4000" i="1" u="sng" dirty="0" err="1">
                  <a:solidFill>
                    <a:schemeClr val="bg1"/>
                  </a:solidFill>
                  <a:latin typeface="Arial" charset="0"/>
                </a:rPr>
                <a:t>fecha</a:t>
              </a:r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 de </a:t>
              </a:r>
              <a:r>
                <a:rPr lang="en-US" sz="4000" dirty="0" err="1">
                  <a:solidFill>
                    <a:schemeClr val="bg1"/>
                  </a:solidFill>
                  <a:latin typeface="Arial" charset="0"/>
                </a:rPr>
                <a:t>hoy</a:t>
              </a:r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?</a:t>
              </a:r>
            </a:p>
          </p:txBody>
        </p:sp>
      </p:grp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81000" y="2160588"/>
            <a:ext cx="798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Arial" charset="0"/>
              </a:rPr>
              <a:t>“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”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66800" y="21336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+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433513" y="2159000"/>
            <a:ext cx="70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“el”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057400" y="215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+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416175" y="2159000"/>
            <a:ext cx="1393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number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10000" y="215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>
                <a:latin typeface="Arial" charset="0"/>
              </a:rPr>
              <a:t>+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4114800" y="2159000"/>
            <a:ext cx="81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“de”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4876800" y="21336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+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181600" y="2159000"/>
            <a:ext cx="1174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month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6324600" y="215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+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650038" y="2159000"/>
            <a:ext cx="819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“de”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467600" y="2159000"/>
            <a:ext cx="392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latin typeface="Arial" charset="0"/>
              </a:rPr>
              <a:t>+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848600" y="2159000"/>
            <a:ext cx="87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year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1371600" y="2895600"/>
            <a:ext cx="418582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Hoy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15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octubre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1986.</a:t>
            </a:r>
            <a:endParaRPr lang="en-US" dirty="0">
              <a:solidFill>
                <a:schemeClr val="bg1"/>
              </a:solidFill>
              <a:latin typeface="Arial" charset="0"/>
            </a:endParaRP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Mañana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23 de mayo de 1994.</a:t>
            </a: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Anteayer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fue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10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abril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de 1998.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371600" y="4876800"/>
            <a:ext cx="4987263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ebdings" pitchFamily="18" charset="2"/>
              <a:buNone/>
            </a:pPr>
            <a:r>
              <a:rPr lang="en-US" sz="3600" i="1" u="sng" dirty="0">
                <a:solidFill>
                  <a:schemeClr val="bg1"/>
                </a:solidFill>
                <a:latin typeface="Arial" charset="0"/>
              </a:rPr>
              <a:t>However</a:t>
            </a:r>
            <a:r>
              <a:rPr lang="en-US" sz="3600" i="1" dirty="0">
                <a:solidFill>
                  <a:schemeClr val="bg1"/>
                </a:solidFill>
                <a:latin typeface="Arial" charset="0"/>
              </a:rPr>
              <a:t>…</a:t>
            </a: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Hoy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25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enero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i="1" u="sng" dirty="0">
                <a:solidFill>
                  <a:schemeClr val="bg1"/>
                </a:solidFill>
                <a:latin typeface="Arial" charset="0"/>
              </a:rPr>
              <a:t>del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2000.</a:t>
            </a: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Pasado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mañana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2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julio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i="1" u="sng" dirty="0">
                <a:solidFill>
                  <a:schemeClr val="bg1"/>
                </a:solidFill>
                <a:latin typeface="Arial" charset="0"/>
              </a:rPr>
              <a:t>del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2001.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  <p:bldP spid="6150" grpId="0" autoUpdateAnimBg="0"/>
      <p:bldP spid="6151" grpId="0" autoUpdateAnimBg="0"/>
      <p:bldP spid="6152" grpId="0" autoUpdateAnimBg="0"/>
      <p:bldP spid="6153" grpId="0" autoUpdateAnimBg="0"/>
      <p:bldP spid="6154" grpId="0" autoUpdateAnimBg="0"/>
      <p:bldP spid="6155" grpId="0" autoUpdateAnimBg="0"/>
      <p:bldP spid="6156" grpId="0" autoUpdateAnimBg="0"/>
      <p:bldP spid="6157" grpId="0" autoUpdateAnimBg="0"/>
      <p:bldP spid="6158" grpId="0" autoUpdateAnimBg="0"/>
      <p:bldP spid="6159" grpId="0" autoUpdateAnimBg="0"/>
      <p:bldP spid="6160" grpId="0" autoUpdateAnimBg="0"/>
      <p:bldP spid="6163" grpId="0" build="p" autoUpdateAnimBg="0"/>
      <p:bldP spid="616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1676400"/>
            <a:ext cx="7737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Use “</a:t>
            </a:r>
            <a:r>
              <a:rPr lang="en-US" sz="2800" dirty="0" err="1">
                <a:solidFill>
                  <a:schemeClr val="bg1"/>
                </a:solidFill>
                <a:latin typeface="Arial" charset="0"/>
              </a:rPr>
              <a:t>primero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” (1</a:t>
            </a:r>
            <a:r>
              <a:rPr 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º)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for the first day of any month: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05000" y="2209800"/>
            <a:ext cx="463460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Hoy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</a:t>
            </a:r>
            <a:r>
              <a:rPr lang="en-US" i="1" dirty="0" err="1">
                <a:solidFill>
                  <a:schemeClr val="bg1"/>
                </a:solidFill>
                <a:latin typeface="Arial" charset="0"/>
              </a:rPr>
              <a:t>primero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enero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 b="1" i="1" u="sng" dirty="0">
                <a:solidFill>
                  <a:schemeClr val="bg1"/>
                </a:solidFill>
                <a:latin typeface="Arial" charset="0"/>
              </a:rPr>
              <a:t>del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2000.</a:t>
            </a: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Mi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cumpleaños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es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el </a:t>
            </a:r>
            <a:r>
              <a:rPr lang="en-US" i="1" dirty="0" err="1">
                <a:solidFill>
                  <a:schemeClr val="bg1"/>
                </a:solidFill>
                <a:latin typeface="Arial" charset="0"/>
              </a:rPr>
              <a:t>primero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agosto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.</a:t>
            </a:r>
            <a:endParaRPr lang="en-US" i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09600" y="3505200"/>
            <a:ext cx="6615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charset="0"/>
              </a:rPr>
              <a:t>When </a:t>
            </a:r>
            <a:r>
              <a:rPr lang="en-US" sz="2800" i="1" dirty="0">
                <a:solidFill>
                  <a:schemeClr val="bg1"/>
                </a:solidFill>
                <a:latin typeface="Arial" charset="0"/>
              </a:rPr>
              <a:t>writing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a date, the </a:t>
            </a:r>
            <a:r>
              <a:rPr lang="en-US" sz="2800" i="1" u="sng" dirty="0">
                <a:solidFill>
                  <a:schemeClr val="bg1"/>
                </a:solidFill>
                <a:latin typeface="Arial" charset="0"/>
              </a:rPr>
              <a:t>day</a:t>
            </a:r>
            <a:r>
              <a:rPr lang="en-US" sz="2800" dirty="0">
                <a:solidFill>
                  <a:schemeClr val="bg1"/>
                </a:solidFill>
                <a:latin typeface="Arial" charset="0"/>
              </a:rPr>
              <a:t> comes first: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905000" y="4089400"/>
            <a:ext cx="410881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el 4 de </a:t>
            </a:r>
            <a:r>
              <a:rPr lang="en-US" dirty="0" err="1">
                <a:solidFill>
                  <a:schemeClr val="bg1"/>
                </a:solidFill>
                <a:latin typeface="Arial" charset="0"/>
              </a:rPr>
              <a:t>julio</a:t>
            </a:r>
            <a:r>
              <a:rPr lang="en-US" dirty="0">
                <a:solidFill>
                  <a:schemeClr val="bg1"/>
                </a:solidFill>
                <a:latin typeface="Arial" charset="0"/>
              </a:rPr>
              <a:t> de 1999 </a:t>
            </a:r>
          </a:p>
          <a:p>
            <a:pPr>
              <a:buFont typeface="Webdings" pitchFamily="18" charset="2"/>
              <a:buChar char="8"/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  4 / 7 / 99		    4 . 7 . 99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46325" y="381000"/>
            <a:ext cx="4478338" cy="6172200"/>
            <a:chOff x="1478" y="240"/>
            <a:chExt cx="2821" cy="3888"/>
          </a:xfrm>
        </p:grpSpPr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478" y="240"/>
              <a:ext cx="2821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La </a:t>
              </a:r>
              <a:r>
                <a:rPr lang="en-US" sz="4000" dirty="0" err="1">
                  <a:solidFill>
                    <a:schemeClr val="bg1"/>
                  </a:solidFill>
                  <a:latin typeface="Arial" charset="0"/>
                </a:rPr>
                <a:t>fecha</a:t>
              </a:r>
              <a:r>
                <a:rPr lang="en-US" sz="4000" dirty="0">
                  <a:solidFill>
                    <a:schemeClr val="bg1"/>
                  </a:solidFill>
                  <a:latin typeface="Arial" charset="0"/>
                </a:rPr>
                <a:t> (cont’d)…</a:t>
              </a:r>
            </a:p>
          </p:txBody>
        </p:sp>
        <p:pic>
          <p:nvPicPr>
            <p:cNvPr id="13319" name="Picture 7" descr="c:\Program Files\Microsoft Office\Clipart\WebArt\bs00569a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50" y="3206"/>
              <a:ext cx="1890" cy="92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  <p:bldP spid="13316" grpId="0" autoUpdateAnimBg="0"/>
      <p:bldP spid="13317" grpId="0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152</TotalTime>
  <Words>250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Agency FB</vt:lpstr>
      <vt:lpstr>Arial</vt:lpstr>
      <vt:lpstr>Calibri</vt:lpstr>
      <vt:lpstr>Franklin Gothic Book</vt:lpstr>
      <vt:lpstr>Harrington</vt:lpstr>
      <vt:lpstr>Perpetua</vt:lpstr>
      <vt:lpstr>Webdings</vt:lpstr>
      <vt:lpstr>Wingdings 2</vt:lpstr>
      <vt:lpstr>Equity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aford</dc:creator>
  <cp:lastModifiedBy>Amanda Ford</cp:lastModifiedBy>
  <cp:revision>7</cp:revision>
  <cp:lastPrinted>2014-09-05T13:08:00Z</cp:lastPrinted>
  <dcterms:created xsi:type="dcterms:W3CDTF">2012-08-30T14:36:19Z</dcterms:created>
  <dcterms:modified xsi:type="dcterms:W3CDTF">2014-09-08T16:12:09Z</dcterms:modified>
</cp:coreProperties>
</file>