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80" r:id="rId3"/>
    <p:sldId id="269" r:id="rId4"/>
    <p:sldId id="270" r:id="rId5"/>
    <p:sldId id="264" r:id="rId6"/>
    <p:sldId id="265" r:id="rId7"/>
    <p:sldId id="262" r:id="rId8"/>
    <p:sldId id="278" r:id="rId9"/>
    <p:sldId id="263" r:id="rId10"/>
    <p:sldId id="261" r:id="rId11"/>
    <p:sldId id="275" r:id="rId12"/>
    <p:sldId id="288" r:id="rId13"/>
    <p:sldId id="272" r:id="rId14"/>
    <p:sldId id="267" r:id="rId15"/>
    <p:sldId id="273" r:id="rId16"/>
    <p:sldId id="268" r:id="rId17"/>
    <p:sldId id="266" r:id="rId18"/>
    <p:sldId id="274" r:id="rId19"/>
    <p:sldId id="257" r:id="rId20"/>
    <p:sldId id="258" r:id="rId21"/>
    <p:sldId id="259" r:id="rId22"/>
    <p:sldId id="260" r:id="rId23"/>
    <p:sldId id="271" r:id="rId24"/>
    <p:sldId id="277" r:id="rId25"/>
    <p:sldId id="276" r:id="rId26"/>
    <p:sldId id="279" r:id="rId27"/>
    <p:sldId id="281" r:id="rId28"/>
    <p:sldId id="283" r:id="rId29"/>
    <p:sldId id="282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0066"/>
    <a:srgbClr val="FFC000"/>
    <a:srgbClr val="663300"/>
    <a:srgbClr val="40C0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030E3-190E-47B6-A6D5-D18B63F0E10A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DB42F-1F0F-4405-80E8-12FF57C53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EE4A-6CE5-4F6C-AA0E-189270BB4F4D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1EDA-0287-454F-8255-7D8F93DE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f6ep8KOR28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8blXgmUXvI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7_mOdi3O5E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SLh7ctcYBk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RoL2q-tU-Q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0JCIvJwsJLI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7qud3ngFx60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olei1KQOKY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i2_XDRfkio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b1E68DId4c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tX8M55-65g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rkk_CCA35d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rihVXhUlHe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AcQPAHKxbQ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3G3fILPQA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CYwbVVCVyg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o2HB2aPazlY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Vocabulario</a:t>
            </a:r>
            <a:r>
              <a:rPr lang="en-US" dirty="0" smtClean="0">
                <a:latin typeface="Baskerville Old Face" pitchFamily="18" charset="0"/>
              </a:rPr>
              <a:t> de la </a:t>
            </a:r>
            <a:r>
              <a:rPr lang="en-US" dirty="0" err="1" smtClean="0">
                <a:latin typeface="Baskerville Old Face" pitchFamily="18" charset="0"/>
              </a:rPr>
              <a:t>Clase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Class Vocabulary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Spanish I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dictionary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diccionar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491672"/>
            <a:ext cx="3398520" cy="4376882"/>
          </a:xfrm>
        </p:spPr>
      </p:pic>
      <p:sp>
        <p:nvSpPr>
          <p:cNvPr id="5" name="TextBox 4"/>
          <p:cNvSpPr txBox="1"/>
          <p:nvPr/>
        </p:nvSpPr>
        <p:spPr>
          <a:xfrm>
            <a:off x="304800" y="5715000"/>
            <a:ext cx="59436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diccionario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Spelling Bee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chalkboard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izar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676400"/>
            <a:ext cx="5010411" cy="3048000"/>
          </a:xfrm>
        </p:spPr>
      </p:pic>
      <p:sp>
        <p:nvSpPr>
          <p:cNvPr id="5" name="TextBox 4"/>
          <p:cNvSpPr txBox="1"/>
          <p:nvPr/>
        </p:nvSpPr>
        <p:spPr>
          <a:xfrm>
            <a:off x="533400" y="5181600"/>
            <a:ext cx="26670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pizarra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181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"Chalkboard"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C0BA"/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screen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antal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4038600" cy="3914608"/>
          </a:xfrm>
        </p:spPr>
      </p:pic>
      <p:sp>
        <p:nvSpPr>
          <p:cNvPr id="5" name="TextBox 4"/>
          <p:cNvSpPr txBox="1"/>
          <p:nvPr/>
        </p:nvSpPr>
        <p:spPr>
          <a:xfrm>
            <a:off x="533400" y="5715000"/>
            <a:ext cx="8229600" cy="830997"/>
          </a:xfrm>
          <a:prstGeom prst="rect">
            <a:avLst/>
          </a:prstGeom>
          <a:solidFill>
            <a:srgbClr val="40C0BA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pantalla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Screen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stapler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grapado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1600200"/>
            <a:ext cx="4724400" cy="3418032"/>
          </a:xfrm>
        </p:spPr>
      </p:pic>
      <p:sp>
        <p:nvSpPr>
          <p:cNvPr id="7" name="TextBox 6"/>
          <p:cNvSpPr txBox="1"/>
          <p:nvPr/>
        </p:nvSpPr>
        <p:spPr>
          <a:xfrm>
            <a:off x="304800" y="5562600"/>
            <a:ext cx="3505200" cy="830997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grapadora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76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Ode to the Stapler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scissors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tijera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5410200" cy="3795214"/>
          </a:xfrm>
        </p:spPr>
      </p:pic>
      <p:sp>
        <p:nvSpPr>
          <p:cNvPr id="5" name="TextBox 4"/>
          <p:cNvSpPr txBox="1"/>
          <p:nvPr/>
        </p:nvSpPr>
        <p:spPr>
          <a:xfrm>
            <a:off x="3429000" y="5257800"/>
            <a:ext cx="5029200" cy="83099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Las </a:t>
            </a:r>
            <a:r>
              <a:rPr lang="en-US" sz="4800" b="1" dirty="0" err="1" smtClean="0">
                <a:latin typeface="Baskerville Old Face" pitchFamily="18" charset="0"/>
              </a:rPr>
              <a:t>tijeras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hole punch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aguje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2750" y="3158331"/>
            <a:ext cx="3238500" cy="1409700"/>
          </a:xfrm>
        </p:spPr>
      </p:pic>
      <p:sp>
        <p:nvSpPr>
          <p:cNvPr id="5" name="TextBox 4"/>
          <p:cNvSpPr txBox="1"/>
          <p:nvPr/>
        </p:nvSpPr>
        <p:spPr>
          <a:xfrm>
            <a:off x="914400" y="5638800"/>
            <a:ext cx="57150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agujero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tape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cint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600200"/>
            <a:ext cx="5305095" cy="3485658"/>
          </a:xfrm>
        </p:spPr>
      </p:pic>
      <p:sp>
        <p:nvSpPr>
          <p:cNvPr id="5" name="TextBox 4"/>
          <p:cNvSpPr txBox="1"/>
          <p:nvPr/>
        </p:nvSpPr>
        <p:spPr>
          <a:xfrm>
            <a:off x="533400" y="5410200"/>
            <a:ext cx="7848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cinta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Weird Effect from Tape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colored pencils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lapices de colore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3810000" cy="4724402"/>
          </a:xfrm>
        </p:spPr>
      </p:pic>
      <p:sp>
        <p:nvSpPr>
          <p:cNvPr id="5" name="TextBox 4"/>
          <p:cNvSpPr txBox="1"/>
          <p:nvPr/>
        </p:nvSpPr>
        <p:spPr>
          <a:xfrm>
            <a:off x="5105400" y="4953000"/>
            <a:ext cx="3429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Los </a:t>
            </a:r>
            <a:r>
              <a:rPr lang="en-US" sz="4800" b="1" dirty="0" err="1" smtClean="0">
                <a:latin typeface="Baskerville Old Face" pitchFamily="18" charset="0"/>
              </a:rPr>
              <a:t>lapices</a:t>
            </a:r>
            <a:r>
              <a:rPr lang="en-US" sz="4800" b="1" dirty="0" smtClean="0">
                <a:latin typeface="Baskerville Old Face" pitchFamily="18" charset="0"/>
              </a:rPr>
              <a:t> de </a:t>
            </a:r>
            <a:r>
              <a:rPr lang="en-US" sz="4800" b="1" dirty="0" err="1" smtClean="0">
                <a:latin typeface="Baskerville Old Face" pitchFamily="18" charset="0"/>
              </a:rPr>
              <a:t>colores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828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Colored Pencil Parrot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markers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marcadore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457199"/>
            <a:ext cx="4524114" cy="4751353"/>
          </a:xfrm>
        </p:spPr>
      </p:pic>
      <p:sp>
        <p:nvSpPr>
          <p:cNvPr id="5" name="TextBox 4"/>
          <p:cNvSpPr txBox="1"/>
          <p:nvPr/>
        </p:nvSpPr>
        <p:spPr>
          <a:xfrm>
            <a:off x="4495800" y="5410200"/>
            <a:ext cx="41148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Los </a:t>
            </a:r>
            <a:r>
              <a:rPr lang="en-US" sz="4800" b="1" dirty="0" err="1" smtClean="0">
                <a:latin typeface="Baskerville Old Face" pitchFamily="18" charset="0"/>
              </a:rPr>
              <a:t>marcadores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Stop Motion Markers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student desk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upit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2350" y="2729706"/>
            <a:ext cx="2019300" cy="2266950"/>
          </a:xfrm>
          <a:solidFill>
            <a:srgbClr val="FFFF00"/>
          </a:solidFill>
        </p:spPr>
      </p:pic>
      <p:sp>
        <p:nvSpPr>
          <p:cNvPr id="5" name="TextBox 4"/>
          <p:cNvSpPr txBox="1"/>
          <p:nvPr/>
        </p:nvSpPr>
        <p:spPr>
          <a:xfrm>
            <a:off x="228600" y="5791200"/>
            <a:ext cx="34290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pupitre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191000" cy="1143000"/>
          </a:xfrm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The homework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4" name="Content Placeholder 3" descr="tare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609600"/>
            <a:ext cx="3857362" cy="3979541"/>
          </a:xfrm>
        </p:spPr>
      </p:pic>
      <p:sp>
        <p:nvSpPr>
          <p:cNvPr id="5" name="TextBox 4"/>
          <p:cNvSpPr txBox="1"/>
          <p:nvPr/>
        </p:nvSpPr>
        <p:spPr>
          <a:xfrm>
            <a:off x="2286000" y="5257800"/>
            <a:ext cx="6477000" cy="83099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tarea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"I need help with my math."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274638"/>
            <a:ext cx="4419600" cy="185896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teacher’s desk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escritorio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4036424" cy="4800600"/>
          </a:xfrm>
        </p:spPr>
      </p:pic>
      <p:sp>
        <p:nvSpPr>
          <p:cNvPr id="5" name="TextBox 4"/>
          <p:cNvSpPr txBox="1"/>
          <p:nvPr/>
        </p:nvSpPr>
        <p:spPr>
          <a:xfrm>
            <a:off x="3581400" y="5867400"/>
            <a:ext cx="5334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escritorio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62200" cy="185896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chair</a:t>
            </a:r>
            <a:endParaRPr lang="en-US" sz="4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4" name="Content Placeholder 3" descr="sil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228600"/>
            <a:ext cx="5334000" cy="5334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638800"/>
            <a:ext cx="39624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Baskerville Old Face" pitchFamily="18" charset="0"/>
              </a:rPr>
              <a:t>La </a:t>
            </a:r>
            <a:r>
              <a:rPr lang="en-US" sz="5400" b="1" dirty="0" err="1" smtClean="0">
                <a:latin typeface="Baskerville Old Face" pitchFamily="18" charset="0"/>
              </a:rPr>
              <a:t>silla</a:t>
            </a:r>
            <a:endParaRPr lang="en-US" sz="54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Chair Trick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274638"/>
            <a:ext cx="2743200" cy="155416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table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mes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816279"/>
            <a:ext cx="5486400" cy="3231714"/>
          </a:xfrm>
        </p:spPr>
      </p:pic>
      <p:sp>
        <p:nvSpPr>
          <p:cNvPr id="5" name="TextBox 4"/>
          <p:cNvSpPr txBox="1"/>
          <p:nvPr/>
        </p:nvSpPr>
        <p:spPr>
          <a:xfrm>
            <a:off x="304800" y="5334000"/>
            <a:ext cx="3124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Baskerville Old Face" pitchFamily="18" charset="0"/>
              </a:rPr>
              <a:t>La mesa</a:t>
            </a:r>
            <a:endParaRPr lang="en-US" sz="60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13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Justin </a:t>
            </a:r>
            <a:r>
              <a:rPr lang="en-US" dirty="0" err="1" smtClean="0">
                <a:hlinkClick r:id="rId3"/>
              </a:rPr>
              <a:t>Beiber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208756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light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luz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609600"/>
            <a:ext cx="3009900" cy="3850901"/>
          </a:xfrm>
        </p:spPr>
      </p:pic>
      <p:sp>
        <p:nvSpPr>
          <p:cNvPr id="5" name="TextBox 4"/>
          <p:cNvSpPr txBox="1"/>
          <p:nvPr/>
        </p:nvSpPr>
        <p:spPr>
          <a:xfrm>
            <a:off x="762000" y="5562600"/>
            <a:ext cx="5867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luz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/>
              </a:rPr>
              <a:t>City Lights from Space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door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uert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3209686" cy="3992147"/>
          </a:xfrm>
        </p:spPr>
      </p:pic>
      <p:sp>
        <p:nvSpPr>
          <p:cNvPr id="5" name="TextBox 4"/>
          <p:cNvSpPr txBox="1"/>
          <p:nvPr/>
        </p:nvSpPr>
        <p:spPr>
          <a:xfrm>
            <a:off x="1295400" y="5867400"/>
            <a:ext cx="7620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puerta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Baskerville Old Face" pitchFamily="18" charset="0"/>
              </a:rPr>
              <a:t>The floor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i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2819400"/>
            <a:ext cx="3028950" cy="1514475"/>
          </a:xfrm>
        </p:spPr>
      </p:pic>
      <p:sp>
        <p:nvSpPr>
          <p:cNvPr id="5" name="TextBox 4"/>
          <p:cNvSpPr txBox="1"/>
          <p:nvPr/>
        </p:nvSpPr>
        <p:spPr>
          <a:xfrm>
            <a:off x="457200" y="5257800"/>
            <a:ext cx="80010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piso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C0BA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wall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a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62337" y="2829719"/>
            <a:ext cx="2219325" cy="2066925"/>
          </a:xfrm>
        </p:spPr>
      </p:pic>
      <p:sp>
        <p:nvSpPr>
          <p:cNvPr id="5" name="TextBox 4"/>
          <p:cNvSpPr txBox="1"/>
          <p:nvPr/>
        </p:nvSpPr>
        <p:spPr>
          <a:xfrm>
            <a:off x="2057400" y="5715000"/>
            <a:ext cx="5105400" cy="830997"/>
          </a:xfrm>
          <a:prstGeom prst="rect">
            <a:avLst/>
          </a:prstGeom>
          <a:solidFill>
            <a:srgbClr val="40C0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La pared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turn in…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entregar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do / make…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hacer</a:t>
            </a:r>
            <a:endParaRPr lang="en-US" sz="4800" b="1" dirty="0">
              <a:latin typeface="Baskerville Old Face" pitchFamily="18" charset="0"/>
            </a:endParaRPr>
          </a:p>
          <a:p>
            <a:pPr algn="ctr">
              <a:buNone/>
            </a:pP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listen…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escuchar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teacher (female)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rofeso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1795" y="1676400"/>
            <a:ext cx="5935205" cy="3699054"/>
          </a:xfrm>
        </p:spPr>
      </p:pic>
      <p:sp>
        <p:nvSpPr>
          <p:cNvPr id="5" name="TextBox 4"/>
          <p:cNvSpPr txBox="1"/>
          <p:nvPr/>
        </p:nvSpPr>
        <p:spPr>
          <a:xfrm>
            <a:off x="685800" y="5562600"/>
            <a:ext cx="79248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profesora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Teachers Dancing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translate….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solidFill>
            <a:srgbClr val="FF0066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traducir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turn off…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33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apagar</a:t>
            </a:r>
            <a:endParaRPr lang="en-US" sz="4800" b="1" dirty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turn on…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66"/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prender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To understand…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err="1" smtClean="0">
                <a:latin typeface="Baskerville Old Face" pitchFamily="18" charset="0"/>
              </a:rPr>
              <a:t>entender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Can I go to the bathroom?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baño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bathroom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819400"/>
            <a:ext cx="3228975" cy="305391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Can I get a drink of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ater f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286000"/>
            <a:ext cx="2781300" cy="336755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Can I go to the office?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la </a:t>
            </a:r>
            <a:r>
              <a:rPr lang="en-US" dirty="0" err="1" smtClean="0"/>
              <a:t>oficina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offic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895600"/>
            <a:ext cx="4010025" cy="2906738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en-US" dirty="0" smtClean="0"/>
              <a:t>Can I go to my locker?</a:t>
            </a:r>
            <a:endParaRPr lang="en-US" dirty="0"/>
          </a:p>
        </p:txBody>
      </p:sp>
      <p:pic>
        <p:nvPicPr>
          <p:cNvPr id="4" name="Content Placeholder 3" descr="lock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0" y="1447800"/>
            <a:ext cx="1915160" cy="4953000"/>
          </a:xfrm>
        </p:spPr>
      </p:pic>
      <p:sp>
        <p:nvSpPr>
          <p:cNvPr id="5" name="TextBox 4"/>
          <p:cNvSpPr txBox="1"/>
          <p:nvPr/>
        </p:nvSpPr>
        <p:spPr>
          <a:xfrm>
            <a:off x="533400" y="1905000"/>
            <a:ext cx="487680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¿</a:t>
            </a:r>
            <a:r>
              <a:rPr lang="en-US" sz="4400" dirty="0" err="1" smtClean="0"/>
              <a:t>Puedo</a:t>
            </a:r>
            <a:r>
              <a:rPr lang="en-US" sz="4400" dirty="0" smtClean="0"/>
              <a:t> </a:t>
            </a:r>
            <a:r>
              <a:rPr lang="en-US" sz="4400" dirty="0" err="1" smtClean="0"/>
              <a:t>ir</a:t>
            </a:r>
            <a:r>
              <a:rPr lang="en-US" sz="4400" dirty="0" smtClean="0"/>
              <a:t> a mi </a:t>
            </a:r>
            <a:r>
              <a:rPr lang="en-US" sz="4400" dirty="0" err="1" smtClean="0"/>
              <a:t>casillero</a:t>
            </a:r>
            <a:r>
              <a:rPr lang="en-US" sz="4400" dirty="0" smtClean="0"/>
              <a:t> / </a:t>
            </a:r>
            <a:r>
              <a:rPr lang="en-US" sz="4400" dirty="0" err="1" smtClean="0"/>
              <a:t>armario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Can I use…?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…?</a:t>
            </a:r>
          </a:p>
          <a:p>
            <a:endParaRPr lang="en-US" dirty="0"/>
          </a:p>
        </p:txBody>
      </p:sp>
      <p:pic>
        <p:nvPicPr>
          <p:cNvPr id="4" name="Picture 3" descr="question mar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3590925" cy="359092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Can I borrow…?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¿Me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prestar</a:t>
            </a:r>
            <a:r>
              <a:rPr lang="en-US" dirty="0" smtClean="0"/>
              <a:t>…?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orr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43200"/>
            <a:ext cx="3762375" cy="32204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student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estudiant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676399"/>
            <a:ext cx="4466924" cy="3513509"/>
          </a:xfrm>
        </p:spPr>
      </p:pic>
      <p:sp>
        <p:nvSpPr>
          <p:cNvPr id="5" name="TextBox 4"/>
          <p:cNvSpPr txBox="1"/>
          <p:nvPr/>
        </p:nvSpPr>
        <p:spPr>
          <a:xfrm>
            <a:off x="228600" y="5105400"/>
            <a:ext cx="5715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estudiante</a:t>
            </a:r>
            <a:endParaRPr lang="en-US" sz="4800" b="1" dirty="0" smtClean="0">
              <a:latin typeface="Baskerville Old Face" pitchFamily="18" charset="0"/>
            </a:endParaRPr>
          </a:p>
          <a:p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estudiante</a:t>
            </a:r>
            <a:endParaRPr lang="en-U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74638"/>
            <a:ext cx="25908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pencil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lapiz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48006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914400" y="5410200"/>
            <a:ext cx="2057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lápiz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352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Extreme Pencil Spinning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pen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lum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3886200" cy="4489882"/>
          </a:xfrm>
        </p:spPr>
      </p:pic>
      <p:sp>
        <p:nvSpPr>
          <p:cNvPr id="5" name="TextBox 4"/>
          <p:cNvSpPr txBox="1"/>
          <p:nvPr/>
        </p:nvSpPr>
        <p:spPr>
          <a:xfrm>
            <a:off x="5029200" y="2667000"/>
            <a:ext cx="34290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La </a:t>
            </a:r>
            <a:r>
              <a:rPr lang="en-US" sz="4800" b="1" dirty="0" err="1" smtClean="0">
                <a:latin typeface="Baskerville Old Face" pitchFamily="18" charset="0"/>
              </a:rPr>
              <a:t>pluma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810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Calligraphy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notebook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cuade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1" y="1828799"/>
            <a:ext cx="3619500" cy="3451151"/>
          </a:xfrm>
        </p:spPr>
      </p:pic>
      <p:sp>
        <p:nvSpPr>
          <p:cNvPr id="5" name="TextBox 4"/>
          <p:cNvSpPr txBox="1"/>
          <p:nvPr/>
        </p:nvSpPr>
        <p:spPr>
          <a:xfrm>
            <a:off x="3581400" y="5791200"/>
            <a:ext cx="53340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cuaderno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7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"The Notebook"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Baskerville Old Face" pitchFamily="18" charset="0"/>
              </a:rPr>
              <a:t>The paper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pap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9975" y="2672556"/>
            <a:ext cx="1924050" cy="2381250"/>
          </a:xfrm>
        </p:spPr>
      </p:pic>
      <p:sp>
        <p:nvSpPr>
          <p:cNvPr id="5" name="TextBox 4"/>
          <p:cNvSpPr txBox="1"/>
          <p:nvPr/>
        </p:nvSpPr>
        <p:spPr>
          <a:xfrm>
            <a:off x="228600" y="3048000"/>
            <a:ext cx="342900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papel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Paper Airplane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 pitchFamily="18" charset="0"/>
              </a:rPr>
              <a:t>The book</a:t>
            </a:r>
            <a:endParaRPr lang="en-US" sz="4800" b="1" dirty="0">
              <a:latin typeface="Baskerville Old Face" pitchFamily="18" charset="0"/>
            </a:endParaRPr>
          </a:p>
        </p:txBody>
      </p:sp>
      <p:pic>
        <p:nvPicPr>
          <p:cNvPr id="4" name="Content Placeholder 3" descr="lib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5777475" cy="2971800"/>
          </a:xfrm>
        </p:spPr>
      </p:pic>
      <p:sp>
        <p:nvSpPr>
          <p:cNvPr id="5" name="TextBox 4"/>
          <p:cNvSpPr txBox="1"/>
          <p:nvPr/>
        </p:nvSpPr>
        <p:spPr>
          <a:xfrm>
            <a:off x="2895600" y="5791200"/>
            <a:ext cx="60198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skerville Old Face" pitchFamily="18" charset="0"/>
              </a:rPr>
              <a:t>El </a:t>
            </a:r>
            <a:r>
              <a:rPr lang="en-US" sz="4800" b="1" dirty="0" err="1" smtClean="0">
                <a:latin typeface="Baskerville Old Face" pitchFamily="18" charset="0"/>
              </a:rPr>
              <a:t>libro</a:t>
            </a:r>
            <a:endParaRPr lang="en-US" sz="4800" b="1" dirty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"World's Largest Book"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278</Words>
  <Application>Microsoft Office PowerPoint</Application>
  <PresentationFormat>On-screen Show (4:3)</PresentationFormat>
  <Paragraphs>118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Vocabulario de la Clase Class Vocabulary</vt:lpstr>
      <vt:lpstr>The homework</vt:lpstr>
      <vt:lpstr>The teacher (female)</vt:lpstr>
      <vt:lpstr>The student</vt:lpstr>
      <vt:lpstr>The pencil</vt:lpstr>
      <vt:lpstr>The pen</vt:lpstr>
      <vt:lpstr>The notebook</vt:lpstr>
      <vt:lpstr>The paper</vt:lpstr>
      <vt:lpstr>The book</vt:lpstr>
      <vt:lpstr>The dictionary</vt:lpstr>
      <vt:lpstr>The chalkboard</vt:lpstr>
      <vt:lpstr>the screen</vt:lpstr>
      <vt:lpstr>The stapler</vt:lpstr>
      <vt:lpstr>The scissors</vt:lpstr>
      <vt:lpstr>The hole punch</vt:lpstr>
      <vt:lpstr>The tape</vt:lpstr>
      <vt:lpstr>The colored pencils</vt:lpstr>
      <vt:lpstr>The markers</vt:lpstr>
      <vt:lpstr>The student desk</vt:lpstr>
      <vt:lpstr>The teacher’s desk</vt:lpstr>
      <vt:lpstr>The chair</vt:lpstr>
      <vt:lpstr>The table</vt:lpstr>
      <vt:lpstr>The light</vt:lpstr>
      <vt:lpstr>The door</vt:lpstr>
      <vt:lpstr>The floor</vt:lpstr>
      <vt:lpstr>The wall</vt:lpstr>
      <vt:lpstr>To turn in…</vt:lpstr>
      <vt:lpstr>To do / make…</vt:lpstr>
      <vt:lpstr>To listen…</vt:lpstr>
      <vt:lpstr>To translate….</vt:lpstr>
      <vt:lpstr>To turn off…</vt:lpstr>
      <vt:lpstr>To turn on…</vt:lpstr>
      <vt:lpstr>To understand…</vt:lpstr>
      <vt:lpstr>Can I go to the bathroom?</vt:lpstr>
      <vt:lpstr>Can I get a drink of water?</vt:lpstr>
      <vt:lpstr>Can I go to the office?</vt:lpstr>
      <vt:lpstr>Can I go to my locker?</vt:lpstr>
      <vt:lpstr>Can I use…?</vt:lpstr>
      <vt:lpstr>Can I borrow…?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de la Clase</dc:title>
  <dc:creator>aford</dc:creator>
  <cp:lastModifiedBy>aford</cp:lastModifiedBy>
  <cp:revision>30</cp:revision>
  <dcterms:created xsi:type="dcterms:W3CDTF">2012-07-02T21:32:05Z</dcterms:created>
  <dcterms:modified xsi:type="dcterms:W3CDTF">2012-08-06T15:27:03Z</dcterms:modified>
</cp:coreProperties>
</file>